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0"/>
  </p:notesMasterIdLst>
  <p:sldIdLst>
    <p:sldId id="291" r:id="rId2"/>
    <p:sldId id="308" r:id="rId3"/>
    <p:sldId id="300" r:id="rId4"/>
    <p:sldId id="301" r:id="rId5"/>
    <p:sldId id="302" r:id="rId6"/>
    <p:sldId id="306" r:id="rId7"/>
    <p:sldId id="305" r:id="rId8"/>
    <p:sldId id="307" r:id="rId9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4C97"/>
    <a:srgbClr val="5A9F6D"/>
    <a:srgbClr val="66CCFF"/>
    <a:srgbClr val="FF0066"/>
    <a:srgbClr val="FF0000"/>
    <a:srgbClr val="CCFF99"/>
    <a:srgbClr val="99FF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1" autoAdjust="0"/>
    <p:restoredTop sz="94660" autoAdjust="0"/>
  </p:normalViewPr>
  <p:slideViewPr>
    <p:cSldViewPr snapToGrid="0">
      <p:cViewPr varScale="1">
        <p:scale>
          <a:sx n="77" d="100"/>
          <a:sy n="77" d="100"/>
        </p:scale>
        <p:origin x="-13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276E6A9-1B76-4F97-9BCF-8221B47F9AC5}" type="datetimeFigureOut">
              <a:rPr lang="ko-KR" altLang="en-US"/>
              <a:pPr>
                <a:defRPr/>
              </a:pPr>
              <a:t>2014-09-19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 smtClean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02B45F2-9CF3-4A00-A5C4-17EE04FFD82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827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046913" y="260350"/>
            <a:ext cx="2097087" cy="621188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755650" y="260350"/>
            <a:ext cx="6138863" cy="621188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755650" y="1268413"/>
            <a:ext cx="4025900" cy="5203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33950" y="1268413"/>
            <a:ext cx="4025900" cy="5203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260350"/>
            <a:ext cx="7812087" cy="86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144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0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268413"/>
            <a:ext cx="8204200" cy="5203825"/>
          </a:xfrm>
          <a:prstGeom prst="rect">
            <a:avLst/>
          </a:prstGeom>
          <a:noFill/>
          <a:ln w="63500">
            <a:noFill/>
            <a:miter lim="800000"/>
            <a:headEnd/>
            <a:tailEnd/>
          </a:ln>
        </p:spPr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3276600" y="6524625"/>
            <a:ext cx="5867400" cy="333375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ko-KR" sz="1200" dirty="0" smtClean="0">
                <a:solidFill>
                  <a:prstClr val="white"/>
                </a:solidFill>
                <a:latin typeface="HY견고딕" pitchFamily="18" charset="-127"/>
                <a:ea typeface="HY견고딕" pitchFamily="18" charset="-127"/>
              </a:rPr>
              <a:t>Department of Aerospace Engineering </a:t>
            </a:r>
            <a:endParaRPr lang="ko-KR" altLang="en-US" sz="1200" b="1" dirty="0">
              <a:solidFill>
                <a:prstClr val="white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4101" name="Picture 17" descr="PNUmark_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252413" y="188913"/>
            <a:ext cx="8524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0" y="6524625"/>
            <a:ext cx="3276600" cy="333375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en-US" altLang="ko-KR" sz="1200" dirty="0">
              <a:solidFill>
                <a:prstClr val="white"/>
              </a:solidFill>
              <a:latin typeface="Trebuchet MS" pitchFamily="34" charset="0"/>
              <a:ea typeface="바탕체" pitchFamily="17" charset="-127"/>
            </a:endParaRPr>
          </a:p>
        </p:txBody>
      </p:sp>
      <p:sp>
        <p:nvSpPr>
          <p:cNvPr id="1043" name="Rectangle 19"/>
          <p:cNvSpPr>
            <a:spLocks noChangeArrowheads="1"/>
          </p:cNvSpPr>
          <p:nvPr userDrawn="1"/>
        </p:nvSpPr>
        <p:spPr bwMode="auto">
          <a:xfrm>
            <a:off x="3276600" y="1125538"/>
            <a:ext cx="5867400" cy="71437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ko-KR" altLang="ko-KR" sz="1200">
              <a:solidFill>
                <a:prstClr val="white"/>
              </a:solidFill>
              <a:latin typeface="Lucida Sans Unicode" pitchFamily="34" charset="0"/>
              <a:ea typeface="굴림" charset="-127"/>
            </a:endParaRPr>
          </a:p>
        </p:txBody>
      </p:sp>
      <p:sp>
        <p:nvSpPr>
          <p:cNvPr id="1044" name="Rectangle 20"/>
          <p:cNvSpPr>
            <a:spLocks noChangeArrowheads="1"/>
          </p:cNvSpPr>
          <p:nvPr userDrawn="1"/>
        </p:nvSpPr>
        <p:spPr bwMode="auto">
          <a:xfrm>
            <a:off x="1331913" y="1125538"/>
            <a:ext cx="1944687" cy="71437"/>
          </a:xfrm>
          <a:prstGeom prst="rect">
            <a:avLst/>
          </a:prstGeom>
          <a:solidFill>
            <a:srgbClr val="3399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ko-KR" sz="1200">
              <a:solidFill>
                <a:prstClr val="white"/>
              </a:solidFill>
              <a:latin typeface="Lucida Sans Unicode" pitchFamily="34" charset="0"/>
              <a:ea typeface="굴림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" y="6516532"/>
            <a:ext cx="1685925" cy="3333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Times New Roman" pitchFamily="18" charset="0"/>
          <a:ea typeface="굴림" charset="-127"/>
          <a:cs typeface="Times New Roman" pitchFamily="18" charset="0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Times New Roman" pitchFamily="18" charset="0"/>
          <a:ea typeface="굴림" charset="-127"/>
          <a:cs typeface="Times New Roman" pitchFamily="18" charset="0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Times New Roman" pitchFamily="18" charset="0"/>
          <a:ea typeface="굴림" charset="-127"/>
          <a:cs typeface="Times New Roman" pitchFamily="18" charset="0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3000" b="1">
          <a:solidFill>
            <a:schemeClr val="tx2"/>
          </a:solidFill>
          <a:latin typeface="Times New Roman" pitchFamily="18" charset="0"/>
          <a:ea typeface="굴림" charset="-127"/>
          <a:cs typeface="Times New Roman" pitchFamily="18" charset="0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0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5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/>
          </p:cNvSpPr>
          <p:nvPr>
            <p:ph type="ctrTitle"/>
          </p:nvPr>
        </p:nvSpPr>
        <p:spPr>
          <a:xfrm>
            <a:off x="685800" y="1453897"/>
            <a:ext cx="7772400" cy="3374136"/>
          </a:xfrm>
        </p:spPr>
        <p:txBody>
          <a:bodyPr/>
          <a:lstStyle/>
          <a:p>
            <a:pPr>
              <a:lnSpc>
                <a:spcPts val="6000"/>
              </a:lnSpc>
            </a:pPr>
            <a:r>
              <a:rPr lang="en-US" altLang="ko-K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 of </a:t>
            </a:r>
            <a:br>
              <a:rPr lang="en-US" altLang="ko-K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Graduate School </a:t>
            </a:r>
            <a:endParaRPr lang="ko-KR" altLang="en-US" sz="5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부제목 3"/>
          <p:cNvSpPr>
            <a:spLocks noGrp="1"/>
          </p:cNvSpPr>
          <p:nvPr>
            <p:ph type="subTitle" idx="1"/>
          </p:nvPr>
        </p:nvSpPr>
        <p:spPr>
          <a:xfrm>
            <a:off x="1380744" y="4626864"/>
            <a:ext cx="6400800" cy="1088136"/>
          </a:xfrm>
        </p:spPr>
        <p:txBody>
          <a:bodyPr/>
          <a:lstStyle/>
          <a:p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11</a:t>
            </a:r>
            <a:r>
              <a:rPr lang="en-US" altLang="ko-KR" sz="28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altLang="ko-K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2014</a:t>
            </a:r>
            <a:endParaRPr lang="ko-KR" alt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 txBox="1">
            <a:spLocks/>
          </p:cNvSpPr>
          <p:nvPr/>
        </p:nvSpPr>
        <p:spPr bwMode="auto">
          <a:xfrm>
            <a:off x="1322172" y="327572"/>
            <a:ext cx="7336023" cy="65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1440" bIns="4680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HY견고딕" pitchFamily="18" charset="-127"/>
                <a:ea typeface="HY견고딕" pitchFamily="18" charset="-127"/>
                <a:cs typeface="Times New Roman" pitchFamily="18" charset="0"/>
              </a:rPr>
              <a:t>  History</a:t>
            </a:r>
            <a:endParaRPr kumimoji="1" lang="en-US" altLang="ko-KR" sz="3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HY견고딕" pitchFamily="18" charset="-127"/>
              <a:ea typeface="HY견고딕" pitchFamily="18" charset="-127"/>
              <a:cs typeface="Times New Roman" pitchFamily="18" charset="0"/>
            </a:endParaRPr>
          </a:p>
        </p:txBody>
      </p:sp>
      <p:graphicFrame>
        <p:nvGraphicFramePr>
          <p:cNvPr id="5" name="내용 개체 틀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559355"/>
              </p:ext>
            </p:extLst>
          </p:nvPr>
        </p:nvGraphicFramePr>
        <p:xfrm>
          <a:off x="517890" y="1521911"/>
          <a:ext cx="8140306" cy="4700864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1144813"/>
                <a:gridCol w="6995493"/>
              </a:tblGrid>
              <a:tr h="57613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1993.03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Open Master’s Courses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52867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1996.03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Open Doctoral Courses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52066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1999.09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Selected </a:t>
                      </a:r>
                      <a:r>
                        <a:rPr lang="en-US" sz="2000" u="none" strike="noStrike" dirty="0"/>
                        <a:t>to </a:t>
                      </a:r>
                      <a:r>
                        <a:rPr lang="en-US" sz="2000" b="1" i="1" u="none" strike="noStrike" dirty="0"/>
                        <a:t>the first stage of Brain Korea21(BK21</a:t>
                      </a:r>
                      <a:r>
                        <a:rPr lang="en-US" sz="2000" b="1" i="1" u="none" strike="noStrike" dirty="0" smtClean="0"/>
                        <a:t>)</a:t>
                      </a:r>
                      <a:endParaRPr lang="en-US" sz="2000" b="1" i="1" u="none" strike="noStrike" dirty="0">
                        <a:solidFill>
                          <a:schemeClr val="tx1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50464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2002.03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Open</a:t>
                      </a:r>
                      <a:r>
                        <a:rPr lang="en-US" sz="2000" u="none" strike="noStrike" baseline="0" dirty="0" smtClean="0"/>
                        <a:t> Integrated master &amp;  Doctor Degree Courses</a:t>
                      </a:r>
                      <a:endParaRPr lang="en-US" sz="2000" b="1" i="1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60076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2006.03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Selected </a:t>
                      </a:r>
                      <a:r>
                        <a:rPr lang="en-US" sz="2000" u="none" strike="noStrike" dirty="0"/>
                        <a:t>to </a:t>
                      </a:r>
                      <a:r>
                        <a:rPr lang="en-US" sz="2000" b="1" i="1" u="none" strike="noStrike" dirty="0"/>
                        <a:t>the second stage of Brain Korea21(BK21) </a:t>
                      </a:r>
                      <a:endParaRPr lang="en-US" sz="2000" b="1" i="1" u="none" strike="noStrike" dirty="0">
                        <a:solidFill>
                          <a:schemeClr val="tx1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58625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/>
                        <a:t>2008.03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2000" u="none" strike="noStrike" dirty="0" smtClean="0"/>
                        <a:t>  Selected </a:t>
                      </a:r>
                      <a:r>
                        <a:rPr lang="en-US" sz="2000" u="none" strike="noStrike" dirty="0"/>
                        <a:t>to </a:t>
                      </a:r>
                      <a:r>
                        <a:rPr lang="en-US" sz="2000" b="1" i="1" u="none" strike="noStrike" dirty="0" smtClean="0"/>
                        <a:t>the Specialized field of PNU</a:t>
                      </a:r>
                    </a:p>
                    <a:p>
                      <a:pPr lvl="0" algn="l" fontAlgn="ctr">
                        <a:lnSpc>
                          <a:spcPts val="1700"/>
                        </a:lnSpc>
                      </a:pPr>
                      <a:r>
                        <a:rPr lang="en-US" sz="1600" u="none" strike="noStrike" dirty="0" smtClean="0"/>
                        <a:t>  (</a:t>
                      </a:r>
                      <a:r>
                        <a:rPr lang="en-US" sz="1600" u="none" strike="noStrike" dirty="0"/>
                        <a:t>Advanced transportation system, machine parts)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66354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 smtClean="0"/>
                        <a:t>2013.08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u="none" strike="noStrike" dirty="0" smtClean="0"/>
                        <a:t>  Selected to </a:t>
                      </a:r>
                      <a:r>
                        <a:rPr lang="en-US" altLang="ko-KR" sz="2000" b="1" i="1" u="none" strike="noStrike" dirty="0" smtClean="0">
                          <a:solidFill>
                            <a:srgbClr val="FF0000"/>
                          </a:solidFill>
                        </a:rPr>
                        <a:t>the Brain Korea 21</a:t>
                      </a:r>
                      <a:r>
                        <a:rPr lang="en-US" altLang="ko-KR" sz="2000" b="1" i="1" u="none" strike="noStrike" baseline="0" dirty="0" smtClean="0">
                          <a:solidFill>
                            <a:srgbClr val="FF0000"/>
                          </a:solidFill>
                        </a:rPr>
                        <a:t> Plus</a:t>
                      </a:r>
                      <a:r>
                        <a:rPr lang="en-US" altLang="ko-KR" sz="2000" b="1" i="1" u="none" strike="noStrike" dirty="0" smtClean="0">
                          <a:solidFill>
                            <a:srgbClr val="FF0000"/>
                          </a:solidFill>
                        </a:rPr>
                        <a:t>(BK21+) 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u="none" strike="noStrike" dirty="0" smtClean="0"/>
                        <a:t>   (2013~2019,</a:t>
                      </a:r>
                      <a:r>
                        <a:rPr lang="en-US" altLang="ko-KR" sz="1600" u="none" strike="noStrike" baseline="0" dirty="0" smtClean="0"/>
                        <a:t> for 7 years, \350 million a year)</a:t>
                      </a:r>
                      <a:endParaRPr lang="en-US" altLang="ko-KR" sz="1600" b="1" i="0" u="none" strike="noStrike" dirty="0" smtClean="0">
                        <a:solidFill>
                          <a:schemeClr val="tx1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  <a:tr h="7201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2000" u="none" strike="noStrike" dirty="0" smtClean="0"/>
                        <a:t>2013.08</a:t>
                      </a:r>
                      <a:endParaRPr lang="en-US" altLang="ko-KR" sz="20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u="none" strike="noStrike" dirty="0" smtClean="0"/>
                        <a:t>  Selected to </a:t>
                      </a:r>
                      <a:r>
                        <a:rPr lang="en-US" altLang="ko-KR" sz="2000" b="1" i="1" u="none" strike="noStrike" dirty="0" smtClean="0">
                          <a:solidFill>
                            <a:srgbClr val="FF0000"/>
                          </a:solidFill>
                        </a:rPr>
                        <a:t>the CK</a:t>
                      </a:r>
                      <a:r>
                        <a:rPr lang="en-US" altLang="ko-KR" sz="2000" b="1" i="1" u="none" strike="noStrike" baseline="0" dirty="0" smtClean="0">
                          <a:solidFill>
                            <a:srgbClr val="FF0000"/>
                          </a:solidFill>
                        </a:rPr>
                        <a:t> Project(University for Creative Korea</a:t>
                      </a:r>
                      <a:r>
                        <a:rPr lang="en-US" altLang="ko-KR" sz="2000" b="1" i="1" u="none" strike="noStrike" dirty="0" smtClean="0">
                          <a:solidFill>
                            <a:srgbClr val="FF0000"/>
                          </a:solidFill>
                        </a:rPr>
                        <a:t>) </a:t>
                      </a:r>
                    </a:p>
                    <a:p>
                      <a:pPr marL="0" marR="0" lvl="0" indent="0" algn="l" defTabSz="914400" rtl="0" eaLnBrk="1" fontAlgn="ctr" latinLnBrk="1" hangingPunct="1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u="none" strike="noStrike" dirty="0" smtClean="0"/>
                        <a:t>   (2014~2018,</a:t>
                      </a:r>
                      <a:r>
                        <a:rPr lang="en-US" altLang="ko-KR" sz="1600" u="none" strike="noStrike" baseline="0" dirty="0" smtClean="0"/>
                        <a:t> for 5 years, \420 million a year)</a:t>
                      </a:r>
                      <a:endParaRPr lang="en-US" altLang="ko-KR" sz="1600" b="1" i="0" u="none" strike="noStrike" dirty="0" smtClean="0">
                        <a:solidFill>
                          <a:schemeClr val="tx1"/>
                        </a:solidFill>
                        <a:latin typeface="돋움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955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31913" y="260350"/>
            <a:ext cx="7490811" cy="865188"/>
          </a:xfrm>
        </p:spPr>
        <p:txBody>
          <a:bodyPr/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Present Status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957232"/>
              </p:ext>
            </p:extLst>
          </p:nvPr>
        </p:nvGraphicFramePr>
        <p:xfrm>
          <a:off x="358346" y="1284514"/>
          <a:ext cx="8569658" cy="107768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894997"/>
                <a:gridCol w="1349828"/>
                <a:gridCol w="1012372"/>
                <a:gridCol w="1306286"/>
                <a:gridCol w="979714"/>
                <a:gridCol w="914400"/>
                <a:gridCol w="1112061"/>
              </a:tblGrid>
              <a:tr h="34534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돋움"/>
                        </a:rPr>
                        <a:t>Full-time </a:t>
                      </a:r>
                      <a:b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돋움"/>
                        </a:rPr>
                      </a:b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돋움"/>
                        </a:rPr>
                        <a:t>Teaching Faculty</a:t>
                      </a:r>
                    </a:p>
                  </a:txBody>
                  <a:tcPr marL="8878" marR="8878" marT="8878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Researcher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Staff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돋움"/>
                        </a:rPr>
                        <a:t>Laboratory</a:t>
                      </a: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Full-time Student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534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Master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Doctor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rgbClr val="FFFFFF"/>
                          </a:solidFill>
                          <a:latin typeface="돋움"/>
                        </a:rPr>
                        <a:t>Integrated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38699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9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0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4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7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36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19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800" b="1" i="0" u="none" strike="noStrike" dirty="0" smtClean="0">
                          <a:solidFill>
                            <a:srgbClr val="000000"/>
                          </a:solidFill>
                          <a:latin typeface="돋움"/>
                        </a:rPr>
                        <a:t>2</a:t>
                      </a:r>
                      <a:endParaRPr lang="en-US" altLang="ko-KR" sz="1800" b="1" i="0" u="none" strike="noStrike" dirty="0">
                        <a:solidFill>
                          <a:srgbClr val="000000"/>
                        </a:solidFill>
                        <a:latin typeface="돋움"/>
                      </a:endParaRPr>
                    </a:p>
                  </a:txBody>
                  <a:tcPr marL="8878" marR="8878" marT="8878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50024"/>
              </p:ext>
            </p:extLst>
          </p:nvPr>
        </p:nvGraphicFramePr>
        <p:xfrm>
          <a:off x="347959" y="2403545"/>
          <a:ext cx="8573620" cy="3848801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770723"/>
                <a:gridCol w="4915146"/>
                <a:gridCol w="1887751"/>
              </a:tblGrid>
              <a:tr h="31047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Cho, </a:t>
                      </a:r>
                      <a:r>
                        <a:rPr lang="en-US" altLang="ko-KR" sz="1500" u="none" strike="noStrike" dirty="0" err="1" smtClean="0"/>
                        <a:t>Kyeum</a:t>
                      </a:r>
                      <a:r>
                        <a:rPr lang="en-US" altLang="ko-KR" sz="1500" u="none" strike="noStrike" dirty="0" smtClean="0"/>
                        <a:t> Rae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Flight Guidance Control, Orbit Determination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Flight Dynamic</a:t>
                      </a:r>
                      <a:r>
                        <a:rPr lang="en-US" altLang="ko-KR" sz="1200" b="1" u="none" strike="noStrike" baseline="0" dirty="0" smtClean="0"/>
                        <a:t> Lab.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</a:tr>
              <a:tr h="35854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Lee,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Dae</a:t>
                      </a:r>
                      <a:r>
                        <a:rPr lang="en-US" altLang="ko-KR" sz="1500" u="none" strike="noStrike" baseline="0" dirty="0" smtClean="0"/>
                        <a:t> Woo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Space/Flight Dynamics &amp; Re-entry Guidance Control, UAV, Vision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Processing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283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Oh,</a:t>
                      </a:r>
                      <a:r>
                        <a:rPr lang="en-US" altLang="ko-KR" sz="1500" u="none" strike="noStrike" baseline="0" dirty="0" smtClean="0"/>
                        <a:t> Se </a:t>
                      </a:r>
                      <a:r>
                        <a:rPr lang="en-US" altLang="ko-KR" sz="1500" u="none" strike="noStrike" baseline="0" dirty="0" err="1" smtClean="0"/>
                        <a:t>jong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Development of high lift devices, grid formation approach and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numerical analysis method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Applied Aerodynamics &amp; Design Lab.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</a:tr>
              <a:tr h="35854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Kang, </a:t>
                      </a:r>
                      <a:r>
                        <a:rPr lang="en-US" altLang="ko-KR" sz="1500" u="none" strike="noStrike" dirty="0" err="1" smtClean="0"/>
                        <a:t>Beom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Soo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Development of Flexible Forming Technology,  Development of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Coaxial-Counter Rotating UAV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CAE Lab. For</a:t>
                      </a:r>
                      <a:r>
                        <a:rPr lang="en-US" altLang="ko-KR" sz="1200" b="1" u="none" strike="noStrike" baseline="0" dirty="0" smtClean="0"/>
                        <a:t> Design &amp; Manufacturing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</a:tr>
              <a:tr h="53438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Kim,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Jeong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Structural Analysis and Optimal Design, Numerical Analysis for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Hydroforming Process, Development of Forming Process using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Electromagnetic Force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810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Kim,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Kui</a:t>
                      </a:r>
                      <a:r>
                        <a:rPr lang="en-US" altLang="ko-KR" sz="1500" u="none" strike="noStrike" baseline="0" dirty="0" smtClean="0"/>
                        <a:t> soon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Analysis for Flow Characteristic of Turbo machinery, Development of Aircraft Heat Exchanger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Heat Transfer &amp; Turbo Machinery Lab.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106989" marR="7133" marT="7133" marB="0" anchor="ctr"/>
                </a:tc>
              </a:tr>
              <a:tr h="481021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smtClean="0"/>
                        <a:t>Kim,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Wie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Dae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Fatigue, Damage, FEM, Smart Structural Design &amp; Analysis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Aircraft Structural Design Lab.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106989" marR="7133" marT="7133" marB="0" anchor="ctr"/>
                </a:tc>
              </a:tr>
              <a:tr h="37597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500" u="none" strike="noStrike" dirty="0" err="1" smtClean="0"/>
                        <a:t>Choi</a:t>
                      </a:r>
                      <a:r>
                        <a:rPr lang="en-US" altLang="ko-KR" sz="1500" u="none" strike="noStrike" dirty="0" smtClean="0"/>
                        <a:t>,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Jeong</a:t>
                      </a:r>
                      <a:r>
                        <a:rPr lang="en-US" altLang="ko-KR" sz="1500" u="none" strike="noStrike" baseline="0" dirty="0" smtClean="0"/>
                        <a:t> </a:t>
                      </a:r>
                      <a:r>
                        <a:rPr lang="en-US" altLang="ko-KR" sz="1500" u="none" strike="noStrike" baseline="0" dirty="0" err="1" smtClean="0"/>
                        <a:t>Yeol</a:t>
                      </a:r>
                      <a:endParaRPr lang="ko-KR" alt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Supersonic Propulsion for High Speed Vehicle, LASER Propulsion </a:t>
                      </a:r>
                    </a:p>
                    <a:p>
                      <a:pPr marL="72000"/>
                      <a:r>
                        <a:rPr lang="en-US" sz="1100" kern="1200" dirty="0" err="1" smtClean="0"/>
                        <a:t>System,Detonation</a:t>
                      </a:r>
                      <a:r>
                        <a:rPr lang="en-US" sz="1100" kern="1200" dirty="0" smtClean="0"/>
                        <a:t> Phenomenon, High Integrated Parallel Computing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200" b="1" u="none" strike="noStrike" dirty="0" smtClean="0"/>
                        <a:t>Aircraft Propulsion &amp; Combustion Lab.</a:t>
                      </a:r>
                      <a:endParaRPr lang="ko-KR" altLang="en-US" sz="12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</a:tr>
              <a:tr h="4204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500" u="none" strike="noStrike" dirty="0" smtClean="0"/>
                        <a:t>Bernard</a:t>
                      </a:r>
                      <a:r>
                        <a:rPr lang="en-US" sz="1500" u="none" strike="noStrike" baseline="0" dirty="0" smtClean="0"/>
                        <a:t> Parent</a:t>
                      </a:r>
                      <a:endParaRPr lang="en-US" sz="1500" b="1" i="0" u="none" strike="noStrike" dirty="0">
                        <a:solidFill>
                          <a:srgbClr val="FFFFFF"/>
                        </a:solidFill>
                        <a:latin typeface="맑은 고딕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marL="72000"/>
                      <a:r>
                        <a:rPr lang="en-US" sz="1100" kern="1200" dirty="0" smtClean="0"/>
                        <a:t>Weakly-ionized plasmas, MHD; Magneto hydrodynamics, </a:t>
                      </a:r>
                    </a:p>
                    <a:p>
                      <a:pPr marL="72000"/>
                      <a:r>
                        <a:rPr lang="en-US" sz="1100" kern="1200" dirty="0" smtClean="0"/>
                        <a:t>Hypersonic flight vehicles, Computational fluid dynamics methods</a:t>
                      </a:r>
                      <a:endParaRPr lang="en-US" sz="11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133" marR="7133" marT="713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 smtClean="0"/>
                        <a:t>Weakly-Ionized</a:t>
                      </a:r>
                      <a:r>
                        <a:rPr lang="en-US" altLang="ko-KR" sz="1200" b="1" baseline="0" dirty="0" smtClean="0"/>
                        <a:t> </a:t>
                      </a:r>
                      <a:br>
                        <a:rPr lang="en-US" altLang="ko-KR" sz="1200" b="1" baseline="0" dirty="0" smtClean="0"/>
                      </a:br>
                      <a:r>
                        <a:rPr lang="en-US" altLang="ko-KR" sz="1200" b="1" baseline="0" dirty="0" smtClean="0"/>
                        <a:t>Airflow Lab.</a:t>
                      </a:r>
                      <a:endParaRPr lang="ko-KR" altLang="en-US" sz="12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7133" marR="7133" marT="7133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The Number of Students</a:t>
            </a:r>
            <a:endParaRPr lang="ko-KR" altLang="en-US" dirty="0"/>
          </a:p>
        </p:txBody>
      </p:sp>
      <p:graphicFrame>
        <p:nvGraphicFramePr>
          <p:cNvPr id="6" name="내용 개체 틀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6355991"/>
              </p:ext>
            </p:extLst>
          </p:nvPr>
        </p:nvGraphicFramePr>
        <p:xfrm>
          <a:off x="322707" y="1399053"/>
          <a:ext cx="8572568" cy="4784275"/>
        </p:xfrm>
        <a:graphic>
          <a:graphicData uri="http://schemas.openxmlformats.org/drawingml/2006/table">
            <a:tbl>
              <a:tblPr/>
              <a:tblGrid>
                <a:gridCol w="784568"/>
                <a:gridCol w="778800"/>
                <a:gridCol w="651214"/>
                <a:gridCol w="642942"/>
                <a:gridCol w="1042244"/>
                <a:gridCol w="778800"/>
                <a:gridCol w="778800"/>
                <a:gridCol w="686304"/>
                <a:gridCol w="642942"/>
                <a:gridCol w="1007154"/>
                <a:gridCol w="778800"/>
              </a:tblGrid>
              <a:tr h="6021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Year</a:t>
                      </a:r>
                      <a:endParaRPr lang="ko-KR" altLang="en-US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Admission</a:t>
                      </a:r>
                      <a:endParaRPr lang="ko-KR" altLang="en-US" sz="18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Alumni</a:t>
                      </a:r>
                      <a:endParaRPr lang="ko-KR" altLang="en-US" sz="18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60212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Under</a:t>
                      </a:r>
                    </a:p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graduate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Master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Doctor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Integrated Master &amp; Doctor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Sum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Under</a:t>
                      </a:r>
                    </a:p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graduate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Master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Doctor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Integrated Master &amp; Doctor</a:t>
                      </a:r>
                      <a:endParaRPr lang="ko-KR" altLang="en-US" sz="1300" b="1" i="0" u="none" strike="noStrike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3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Sum</a:t>
                      </a:r>
                      <a:endParaRPr lang="ko-KR" altLang="en-US" sz="13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52410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18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295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59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4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8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4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18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47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41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19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78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38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0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47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3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Average</a:t>
                      </a:r>
                      <a:endParaRPr lang="ko-KR" altLang="en-US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54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3489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Total</a:t>
                      </a:r>
                      <a:endParaRPr lang="ko-KR" altLang="en-US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-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782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175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600" b="1" i="0" u="none" strike="noStrike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977</a:t>
                      </a:r>
                      <a:endParaRPr lang="en-US" altLang="ko-KR" sz="1600" b="1" i="0" u="none" strike="noStrike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8252" marR="8252" marT="8252" marB="0" anchor="ctr">
                    <a:lnL w="1270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760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1440" bIns="4680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Graduate Curriculum</a:t>
            </a:r>
            <a:endParaRPr lang="ko-KR" altLang="en-US" dirty="0" smtClean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598812" y="1299350"/>
            <a:ext cx="8545188" cy="5036714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2200" dirty="0" smtClean="0">
                <a:latin typeface="Rockwell" pitchFamily="18" charset="0"/>
              </a:rPr>
              <a:t>Master’s Course : 24 credit hours for 2 years</a:t>
            </a:r>
          </a:p>
          <a:p>
            <a:pPr marL="0" indent="0" eaLnBrk="1" hangingPunct="1">
              <a:buNone/>
              <a:defRPr/>
            </a:pP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 6</a:t>
            </a: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hours of Basic Courses </a:t>
            </a:r>
            <a:r>
              <a:rPr lang="en-US" sz="2000" b="0" dirty="0" smtClean="0">
                <a:latin typeface="Rockwell" pitchFamily="18" charset="0"/>
              </a:rPr>
              <a:t/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12   hours of Major Courses ( including general elective subject)</a:t>
            </a:r>
            <a:r>
              <a:rPr lang="en-US" sz="2000" b="0" dirty="0" smtClean="0">
                <a:latin typeface="Rockwell" pitchFamily="18" charset="0"/>
              </a:rPr>
              <a:t> </a:t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 6    hours of Thesis Research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ko-KR" sz="2200" dirty="0" smtClean="0">
                <a:latin typeface="Rockwell" pitchFamily="18" charset="0"/>
              </a:rPr>
              <a:t>Doctoral Course : 36 credit hours for 2 years</a:t>
            </a:r>
          </a:p>
          <a:p>
            <a:pPr marL="0" indent="0" eaLnBrk="1" hangingPunct="1">
              <a:buNone/>
              <a:defRPr/>
            </a:pPr>
            <a:r>
              <a:rPr lang="en-US" sz="1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 6</a:t>
            </a: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hours of Basic Courses </a:t>
            </a:r>
            <a:r>
              <a:rPr lang="en-US" sz="2000" b="0" dirty="0" smtClean="0">
                <a:latin typeface="Rockwell" pitchFamily="18" charset="0"/>
              </a:rPr>
              <a:t/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21  hours of Major </a:t>
            </a:r>
            <a:r>
              <a:rPr lang="en-US" altLang="ko-KR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Courses ( including general elective subject)</a:t>
            </a: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2000" b="0" dirty="0" smtClean="0">
                <a:latin typeface="Rockwell" pitchFamily="18" charset="0"/>
              </a:rPr>
              <a:t> </a:t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 9   hours of Thesis Research</a:t>
            </a:r>
            <a:endParaRPr lang="en-US" altLang="ko-KR" sz="2000" dirty="0" smtClean="0">
              <a:latin typeface="Rockwell" pitchFamily="18" charset="0"/>
            </a:endParaRPr>
          </a:p>
          <a:p>
            <a:pPr marL="0" indent="0" eaLnBrk="1" hangingPunct="1">
              <a:buNone/>
              <a:defRPr/>
            </a:pPr>
            <a:r>
              <a:rPr lang="en-US" altLang="ko-KR" sz="2200" spc="-150" dirty="0" smtClean="0">
                <a:latin typeface="Rockwell" pitchFamily="18" charset="0"/>
              </a:rPr>
              <a:t>Integrated Master &amp; Doctoral Course : 60 credit hours for 4 years</a:t>
            </a:r>
          </a:p>
          <a:p>
            <a:pPr marL="0" indent="0" eaLnBrk="1" hangingPunct="1">
              <a:buNone/>
              <a:defRPr/>
            </a:pP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15  hours of Basic Courses </a:t>
            </a:r>
            <a:r>
              <a:rPr lang="en-US" sz="2000" b="0" dirty="0" smtClean="0">
                <a:latin typeface="Rockwell" pitchFamily="18" charset="0"/>
              </a:rPr>
              <a:t/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33  hours of Major </a:t>
            </a:r>
            <a:r>
              <a:rPr lang="en-US" altLang="ko-KR" sz="2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Courses ( including general elective subject)</a:t>
            </a: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</a:t>
            </a:r>
            <a:r>
              <a:rPr lang="en-US" sz="2000" b="0" dirty="0" smtClean="0">
                <a:latin typeface="Rockwell" pitchFamily="18" charset="0"/>
              </a:rPr>
              <a:t> </a:t>
            </a:r>
            <a:br>
              <a:rPr lang="en-US" sz="2000" b="0" dirty="0" smtClean="0">
                <a:latin typeface="Rockwell" pitchFamily="18" charset="0"/>
              </a:rPr>
            </a:br>
            <a:r>
              <a:rPr 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</a:rPr>
              <a:t>    12  hours of Thesis Research</a:t>
            </a:r>
          </a:p>
          <a:p>
            <a:pPr marL="0" indent="0" eaLnBrk="1" hangingPunct="1">
              <a:buNone/>
              <a:defRPr/>
            </a:pPr>
            <a:r>
              <a:rPr lang="en-US" altLang="ko-KR" sz="2000" dirty="0" smtClean="0">
                <a:latin typeface="Rockwell" pitchFamily="18" charset="0"/>
              </a:rPr>
              <a:t>    </a:t>
            </a:r>
          </a:p>
          <a:p>
            <a:pPr marL="0" indent="0" eaLnBrk="1" hangingPunct="1">
              <a:buNone/>
              <a:defRPr/>
            </a:pPr>
            <a:r>
              <a:rPr lang="en-US" altLang="ko-KR" sz="2000" i="1" dirty="0" smtClean="0">
                <a:solidFill>
                  <a:srgbClr val="0070C0"/>
                </a:solidFill>
                <a:latin typeface="Rockwell" pitchFamily="18" charset="0"/>
              </a:rPr>
              <a:t>※ The students can register for 9 credit hours in a semester.</a:t>
            </a:r>
            <a:endParaRPr lang="ko-KR" altLang="en-US" sz="2000" dirty="0" smtClean="0">
              <a:solidFill>
                <a:srgbClr val="0070C0"/>
              </a:solidFill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Scholarship</a:t>
            </a:r>
            <a:endParaRPr lang="ko-KR" altLang="en-US" dirty="0"/>
          </a:p>
        </p:txBody>
      </p:sp>
      <p:graphicFrame>
        <p:nvGraphicFramePr>
          <p:cNvPr id="5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1522650"/>
              </p:ext>
            </p:extLst>
          </p:nvPr>
        </p:nvGraphicFramePr>
        <p:xfrm>
          <a:off x="404602" y="1586038"/>
          <a:ext cx="8375256" cy="4416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3267"/>
                <a:gridCol w="5801989"/>
              </a:tblGrid>
              <a:tr h="59881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Types</a:t>
                      </a:r>
                      <a:endParaRPr lang="ko-KR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/>
                        <a:t>Details</a:t>
                      </a:r>
                      <a:endParaRPr lang="ko-KR" altLang="en-US" sz="24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375495">
                <a:tc>
                  <a:txBody>
                    <a:bodyPr/>
                    <a:lstStyle/>
                    <a:p>
                      <a:pPr algn="ctr" latinLnBrk="1"/>
                      <a:r>
                        <a:rPr lang="en-US" sz="2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Teaching </a:t>
                      </a:r>
                    </a:p>
                    <a:p>
                      <a:pPr algn="ctr" latinLnBrk="1"/>
                      <a:r>
                        <a:rPr lang="en-US" sz="2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Assistant</a:t>
                      </a:r>
                      <a:endParaRPr lang="ko-KR" altLang="en-US" sz="2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① All tuition fees (including entrance fee)</a:t>
                      </a:r>
                      <a:b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② For Type A</a:t>
                      </a:r>
                      <a:r>
                        <a:rPr lang="en-US" sz="2000" b="0" spc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: 1,500,000</a:t>
                      </a:r>
                      <a: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 KRW </a:t>
                      </a:r>
                      <a:b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    For Type B :   750,000 KRW </a:t>
                      </a:r>
                      <a:endParaRPr lang="ko-KR" altLang="en-US" sz="2000" b="0" spc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1076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BK21 project Scholarship</a:t>
                      </a:r>
                      <a:endParaRPr lang="ko-KR" altLang="en-US" sz="2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① Master’s Course</a:t>
                      </a:r>
                      <a:r>
                        <a:rPr lang="en-US" altLang="ko-KR" sz="2000" b="0" spc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:   600,000 KRW (monthly)</a:t>
                      </a:r>
                      <a:br>
                        <a:rPr lang="en-US" altLang="ko-KR" sz="2000" b="0" spc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</a:br>
                      <a:r>
                        <a:rPr lang="en-US" altLang="ko-KR" sz="2000" b="0" spc="0" dirty="0" smtClean="0">
                          <a:latin typeface="맑은 고딕" pitchFamily="50" charset="-127"/>
                          <a:ea typeface="맑은 고딕" pitchFamily="50" charset="-127"/>
                        </a:rPr>
                        <a:t>②</a:t>
                      </a:r>
                      <a:r>
                        <a:rPr lang="en-US" altLang="ko-KR" sz="2000" b="0" spc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Doctoral Course : 1,000,000 KRW (monthly)</a:t>
                      </a:r>
                      <a:endParaRPr lang="ko-KR" altLang="en-US" sz="2000" b="0" spc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042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Outstanding</a:t>
                      </a:r>
                      <a:r>
                        <a:rPr lang="en-US" altLang="ko-KR" sz="2000" b="1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Students</a:t>
                      </a:r>
                      <a:endParaRPr lang="ko-KR" altLang="en-US" sz="20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All tuition fees (</a:t>
                      </a:r>
                      <a:r>
                        <a:rPr lang="ko-KR" altLang="en-US" sz="2000" b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≒</a:t>
                      </a:r>
                      <a:r>
                        <a:rPr lang="en-US" altLang="ko-KR" sz="2000" b="0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436,000 KRW)</a:t>
                      </a:r>
                      <a:endParaRPr lang="ko-KR" altLang="en-US" sz="20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016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2000" b="1" dirty="0" smtClean="0">
                          <a:latin typeface="맑은 고딕" pitchFamily="50" charset="-127"/>
                          <a:ea typeface="맑은 고딕" pitchFamily="50" charset="-127"/>
                        </a:rPr>
                        <a:t>Others</a:t>
                      </a:r>
                      <a:endParaRPr lang="ko-KR" altLang="en-US" sz="2000" b="1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2000" b="0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BK21Plus+  Project Status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 bwMode="auto">
          <a:xfrm>
            <a:off x="450003" y="1571075"/>
            <a:ext cx="8273211" cy="42066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180000" tIns="180000" rIns="180000" bIns="18000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altLang="ko-KR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2013.</a:t>
            </a:r>
            <a:r>
              <a:rPr lang="ko-KR" altLang="en-US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03.~2020.</a:t>
            </a:r>
            <a:r>
              <a:rPr lang="ko-KR" altLang="en-US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02. ( For 7 Years)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  <a:defRPr/>
            </a:pPr>
            <a:r>
              <a:rPr lang="en-US" altLang="ko-KR" sz="28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Annual Total Expenses : </a:t>
            </a:r>
            <a:r>
              <a:rPr lang="en-US" altLang="ko-KR" sz="2800" b="1" i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350 million won</a:t>
            </a:r>
            <a:r>
              <a:rPr lang="ko-KR" altLang="en-US" sz="2400" b="1" i="1" kern="0" spc="-15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lang="ko-KR" altLang="en-US" sz="2400" b="1" kern="0" spc="-15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                                             </a:t>
            </a:r>
            <a:endParaRPr lang="en-US" altLang="ko-KR" sz="2400" b="1" kern="0" spc="-15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  <a:p>
            <a:pPr marL="342900" marR="0" lvl="0" indent="-342900" algn="l" defTabSz="914400" rtl="0" eaLnBrk="1" fontAlgn="base" latinLnBrk="1" hangingPunct="1"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1" lang="en-US" altLang="ko-K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Support for students</a:t>
            </a:r>
            <a: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/>
            </a:r>
            <a:br>
              <a:rPr kumimoji="1" lang="en-US" altLang="ko-KR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</a:br>
            <a:r>
              <a:rPr kumimoji="1" lang="en-US" altLang="ko-K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-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Scholarship( over </a:t>
            </a:r>
            <a:r>
              <a:rPr kumimoji="1" lang="en-US" altLang="ko-KR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60% : 210 million won </a:t>
            </a: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</a:t>
            </a:r>
          </a:p>
          <a:p>
            <a:pPr marR="0" lvl="0" algn="l" defTabSz="914400" rtl="0" eaLnBrk="1" fontAlgn="base" latinLnBrk="1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ko-KR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       :  600,000 /m for Master and</a:t>
            </a:r>
            <a:r>
              <a:rPr kumimoji="1" lang="en-US" altLang="ko-KR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</a:p>
          <a:p>
            <a:pPr marR="0" lvl="0" algn="l" defTabSz="914400" rtl="0" eaLnBrk="1" fontAlgn="base" latinLnBrk="1" hangingPunct="1"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ko-KR" sz="2400" b="1" kern="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        1,0</a:t>
            </a:r>
            <a:r>
              <a:rPr kumimoji="1" lang="en-US" altLang="ko-KR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00,000 /m for Doctoral 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ko-KR" sz="24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 - Joining expenses at </a:t>
            </a:r>
            <a:r>
              <a:rPr lang="en-US" altLang="ko-KR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the International </a:t>
            </a:r>
            <a:r>
              <a:rPr lang="en-US" altLang="ko-KR" sz="24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Conference</a:t>
            </a:r>
          </a:p>
          <a:p>
            <a:pPr lvl="0">
              <a:spcBef>
                <a:spcPct val="20000"/>
              </a:spcBef>
              <a:defRPr/>
            </a:pPr>
            <a:r>
              <a:rPr lang="en-US" altLang="ko-KR" sz="2400" b="1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lang="en-US" altLang="ko-KR" sz="2400" b="1" kern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  - Publishing expenses of journal or patents</a:t>
            </a:r>
            <a:endParaRPr kumimoji="1" lang="ko-KR" alt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804683"/>
              </p:ext>
            </p:extLst>
          </p:nvPr>
        </p:nvGraphicFramePr>
        <p:xfrm>
          <a:off x="228600" y="1268411"/>
          <a:ext cx="8732520" cy="4468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147"/>
                <a:gridCol w="2468243"/>
                <a:gridCol w="2662402"/>
                <a:gridCol w="1806728"/>
              </a:tblGrid>
              <a:tr h="44300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특차모집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전기모집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후기모집</a:t>
                      </a:r>
                      <a:endParaRPr lang="ko-KR" altLang="en-US" dirty="0"/>
                    </a:p>
                  </a:txBody>
                  <a:tcPr/>
                </a:tc>
              </a:tr>
              <a:tr h="83757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Application</a:t>
                      </a: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(Web)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2014.09.15(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월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~09.18(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목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 18:00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2014.12.15(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월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~12.18(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목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2015.05.11(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월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~05.13(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목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53407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Oral test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2014.10.10(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금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16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2015.01.7(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수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2015.06.05(</a:t>
                      </a:r>
                      <a:r>
                        <a:rPr lang="ko-KR" altLang="en-US" sz="1600" b="1" dirty="0" smtClean="0">
                          <a:solidFill>
                            <a:srgbClr val="FF0000"/>
                          </a:solidFill>
                        </a:rPr>
                        <a:t>금</a:t>
                      </a:r>
                      <a:r>
                        <a:rPr lang="en-US" altLang="ko-KR" sz="1600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</a:txBody>
                  <a:tcPr anchor="ctr"/>
                </a:tc>
              </a:tr>
              <a:tr h="6633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Announcement  of</a:t>
                      </a:r>
                      <a:r>
                        <a:rPr lang="en-US" altLang="ko-KR" sz="1600" b="1" baseline="0" dirty="0" smtClean="0"/>
                        <a:t> result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2014.10.21(</a:t>
                      </a:r>
                      <a:r>
                        <a:rPr lang="ko-KR" altLang="en-US" sz="1600" b="1" dirty="0" smtClean="0"/>
                        <a:t>화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2015.02.10(</a:t>
                      </a:r>
                      <a:r>
                        <a:rPr lang="ko-KR" altLang="en-US" sz="1600" b="1" dirty="0" smtClean="0"/>
                        <a:t>화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2015.06.23(</a:t>
                      </a:r>
                      <a:r>
                        <a:rPr lang="ko-KR" altLang="en-US" sz="1600" b="1" dirty="0" smtClean="0"/>
                        <a:t>화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</a:tr>
              <a:tr h="6633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Printing bills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2015.02.12(</a:t>
                      </a:r>
                      <a:r>
                        <a:rPr lang="ko-KR" altLang="en-US" sz="1600" b="1" dirty="0" smtClean="0"/>
                        <a:t>목</a:t>
                      </a:r>
                      <a:r>
                        <a:rPr lang="en-US" altLang="ko-KR" sz="1600" b="1" dirty="0" smtClean="0"/>
                        <a:t>) 10:00~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2015.02.12(</a:t>
                      </a:r>
                      <a:r>
                        <a:rPr lang="ko-KR" altLang="en-US" sz="1600" b="1" dirty="0" smtClean="0"/>
                        <a:t>목</a:t>
                      </a:r>
                      <a:r>
                        <a:rPr lang="en-US" altLang="ko-KR" sz="1600" b="1" dirty="0" smtClean="0"/>
                        <a:t>) 10:00~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2015.8</a:t>
                      </a:r>
                      <a:r>
                        <a:rPr lang="ko-KR" altLang="en-US" sz="1600" b="1" dirty="0" smtClean="0"/>
                        <a:t>월</a:t>
                      </a:r>
                      <a:endParaRPr lang="ko-KR" altLang="en-US" sz="1600" b="1" dirty="0"/>
                    </a:p>
                  </a:txBody>
                  <a:tcPr anchor="ctr"/>
                </a:tc>
              </a:tr>
              <a:tr h="6633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Paying tuition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2015.02.12(</a:t>
                      </a:r>
                      <a:r>
                        <a:rPr lang="ko-KR" altLang="en-US" sz="1600" b="1" dirty="0" smtClean="0"/>
                        <a:t>목</a:t>
                      </a:r>
                      <a:r>
                        <a:rPr lang="en-US" altLang="ko-KR" sz="1600" b="1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b="1" dirty="0" smtClean="0"/>
                        <a:t>~02.16(</a:t>
                      </a:r>
                      <a:r>
                        <a:rPr lang="ko-KR" altLang="en-US" sz="1600" b="1" dirty="0" smtClean="0"/>
                        <a:t>월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2015.02.12(</a:t>
                      </a:r>
                      <a:r>
                        <a:rPr lang="ko-KR" altLang="en-US" sz="1600" b="1" dirty="0" smtClean="0"/>
                        <a:t>목</a:t>
                      </a:r>
                      <a:r>
                        <a:rPr lang="en-US" altLang="ko-KR" sz="1600" b="1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b="1" dirty="0" smtClean="0"/>
                        <a:t>~02.16(</a:t>
                      </a:r>
                      <a:r>
                        <a:rPr lang="ko-KR" altLang="en-US" sz="1600" b="1" dirty="0" smtClean="0"/>
                        <a:t>월</a:t>
                      </a:r>
                      <a:r>
                        <a:rPr lang="en-US" altLang="ko-KR" sz="1600" b="1" dirty="0" smtClean="0"/>
                        <a:t>)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2015.8</a:t>
                      </a:r>
                      <a:r>
                        <a:rPr lang="ko-KR" altLang="en-US" sz="1600" b="1" dirty="0" smtClean="0"/>
                        <a:t>월</a:t>
                      </a:r>
                      <a:endParaRPr lang="ko-KR" altLang="en-US" sz="1600" b="1" dirty="0"/>
                    </a:p>
                  </a:txBody>
                  <a:tcPr anchor="ctr"/>
                </a:tc>
              </a:tr>
              <a:tr h="66338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b="1" dirty="0" smtClean="0"/>
                        <a:t>Remarks</a:t>
                      </a:r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b="1" dirty="0" smtClean="0">
                          <a:solidFill>
                            <a:srgbClr val="FF0000"/>
                          </a:solidFill>
                        </a:rPr>
                        <a:t>Except for</a:t>
                      </a:r>
                    </a:p>
                    <a:p>
                      <a:pPr algn="ctr" latinLnBrk="1"/>
                      <a:r>
                        <a:rPr lang="en-US" altLang="ko-KR" sz="1400" b="1" dirty="0" err="1" smtClean="0">
                          <a:solidFill>
                            <a:srgbClr val="FF0000"/>
                          </a:solidFill>
                        </a:rPr>
                        <a:t>Intergrated</a:t>
                      </a:r>
                      <a:r>
                        <a:rPr lang="en-US" altLang="ko-KR" sz="1400" b="1" dirty="0" smtClean="0">
                          <a:solidFill>
                            <a:srgbClr val="FF0000"/>
                          </a:solidFill>
                        </a:rPr>
                        <a:t> Masters</a:t>
                      </a:r>
                      <a:r>
                        <a:rPr lang="en-US" altLang="ko-KR" sz="1400" b="1" baseline="0" dirty="0" smtClean="0">
                          <a:solidFill>
                            <a:srgbClr val="FF0000"/>
                          </a:solidFill>
                        </a:rPr>
                        <a:t> &amp; </a:t>
                      </a:r>
                      <a:r>
                        <a:rPr lang="en-US" altLang="ko-KR" sz="1400" b="1" dirty="0" smtClean="0">
                          <a:solidFill>
                            <a:srgbClr val="FF0000"/>
                          </a:solidFill>
                        </a:rPr>
                        <a:t>Doctor</a:t>
                      </a:r>
                      <a:endParaRPr lang="ko-KR" altLang="en-US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6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331913" y="260350"/>
            <a:ext cx="7812087" cy="865188"/>
          </a:xfrm>
        </p:spPr>
        <p:txBody>
          <a:bodyPr/>
          <a:lstStyle/>
          <a:p>
            <a:pPr algn="l"/>
            <a:r>
              <a:rPr lang="en-US" dirty="0" smtClean="0">
                <a:latin typeface="HY견고딕" pitchFamily="18" charset="-127"/>
                <a:ea typeface="HY견고딕" pitchFamily="18" charset="-127"/>
              </a:rPr>
              <a:t>  2015 Admissions Schedule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302937" y="5873674"/>
            <a:ext cx="2452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http://go.pusan.ac.kr</a:t>
            </a:r>
            <a:endParaRPr lang="ko-KR" altLang="en-US" b="1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512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기본 디자인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618</Words>
  <Application>Microsoft Office PowerPoint</Application>
  <PresentationFormat>화면 슬라이드 쇼(4:3)</PresentationFormat>
  <Paragraphs>224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2_기본 디자인</vt:lpstr>
      <vt:lpstr>Introduction of  Graduate School </vt:lpstr>
      <vt:lpstr>PowerPoint 프레젠테이션</vt:lpstr>
      <vt:lpstr>  Present Status</vt:lpstr>
      <vt:lpstr>  The Number of Students</vt:lpstr>
      <vt:lpstr>  Graduate Curriculum</vt:lpstr>
      <vt:lpstr>  Scholarship</vt:lpstr>
      <vt:lpstr>  BK21Plus+  Project Status</vt:lpstr>
      <vt:lpstr>  2015 Admissions Schedule</vt:lpstr>
    </vt:vector>
  </TitlesOfParts>
  <Company>FDL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NOBAK</dc:creator>
  <cp:lastModifiedBy>Registered User</cp:lastModifiedBy>
  <cp:revision>137</cp:revision>
  <dcterms:created xsi:type="dcterms:W3CDTF">2005-01-29T11:03:09Z</dcterms:created>
  <dcterms:modified xsi:type="dcterms:W3CDTF">2014-09-19T01:29:38Z</dcterms:modified>
</cp:coreProperties>
</file>