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5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26CF5-75B9-4F17-98D8-846145046748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5E60C-50BF-4FC7-A4CB-36FBC0D7D85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DC391-6565-483F-BA4A-927822649AD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DC391-6565-483F-BA4A-927822649AD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DC391-6565-483F-BA4A-927822649AD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DC391-6565-483F-BA4A-927822649AD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DC391-6565-483F-BA4A-927822649AD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CC91B-6478-4CD1-B41E-20BF576473B2}" type="datetimeFigureOut">
              <a:rPr lang="ko-KR" altLang="en-US" smtClean="0"/>
              <a:pPr/>
              <a:t>2013-06-13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37977-3DD2-48F4-A295-8F7385556B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0"/>
            <a:ext cx="9086953" cy="6972256"/>
            <a:chOff x="0" y="-92552"/>
            <a:chExt cx="9086953" cy="697225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5616" y="0"/>
              <a:ext cx="7179500" cy="6307054"/>
            </a:xfrm>
            <a:prstGeom prst="rect">
              <a:avLst/>
            </a:prstGeom>
          </p:spPr>
        </p:pic>
        <p:sp>
          <p:nvSpPr>
            <p:cNvPr id="9" name="직사각형 8"/>
            <p:cNvSpPr/>
            <p:nvPr/>
          </p:nvSpPr>
          <p:spPr>
            <a:xfrm>
              <a:off x="1228712" y="240104"/>
              <a:ext cx="6910850" cy="5923586"/>
            </a:xfrm>
            <a:prstGeom prst="rect">
              <a:avLst/>
            </a:prstGeom>
            <a:solidFill>
              <a:schemeClr val="bg1"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061" y="-26127"/>
              <a:ext cx="1706892" cy="708911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8" name="직사각형 7"/>
            <p:cNvSpPr/>
            <p:nvPr/>
          </p:nvSpPr>
          <p:spPr>
            <a:xfrm>
              <a:off x="0" y="-92552"/>
              <a:ext cx="288032" cy="6972256"/>
            </a:xfrm>
            <a:prstGeom prst="rect">
              <a:avLst/>
            </a:prstGeom>
            <a:solidFill>
              <a:srgbClr val="FF0000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974468" y="908720"/>
            <a:ext cx="7684570" cy="729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3600" b="1" dirty="0" smtClean="0"/>
              <a:t>대학원</a:t>
            </a:r>
            <a:r>
              <a:rPr lang="en-US" altLang="ko-KR" sz="3600" b="1" dirty="0" smtClean="0"/>
              <a:t> </a:t>
            </a:r>
            <a:r>
              <a:rPr lang="ko-KR" altLang="ko-KR" sz="3600" b="1" dirty="0" smtClean="0"/>
              <a:t>수강</a:t>
            </a:r>
            <a:r>
              <a:rPr lang="en-US" altLang="ko-KR" sz="3600" b="1" dirty="0" smtClean="0"/>
              <a:t> </a:t>
            </a:r>
            <a:r>
              <a:rPr lang="ko-KR" altLang="ko-KR" sz="3600" b="1" dirty="0" smtClean="0"/>
              <a:t>지도 메뉴얼</a:t>
            </a:r>
            <a:endParaRPr lang="en-US" altLang="ko-K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629309" y="2006338"/>
            <a:ext cx="8152114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351981" y="-9966"/>
            <a:ext cx="2339102" cy="5195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30000"/>
              </a:lnSpc>
              <a:defRPr/>
            </a:pPr>
            <a:r>
              <a:rPr lang="ko-KR" altLang="en-U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조선해양공학과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" name="그림 1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836712"/>
            <a:ext cx="1009650" cy="96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3068541" y="3107283"/>
            <a:ext cx="424847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400" b="1" spc="-100" dirty="0" smtClean="0"/>
          </a:p>
          <a:p>
            <a:pPr>
              <a:lnSpc>
                <a:spcPct val="150000"/>
              </a:lnSpc>
            </a:pPr>
            <a:r>
              <a:rPr lang="ko-KR" altLang="ko-KR" sz="2000" spc="-100" dirty="0" smtClean="0"/>
              <a:t>① 학기당 수강신청 학점</a:t>
            </a:r>
            <a:endParaRPr lang="en-US" altLang="ko-KR" sz="2000" spc="-100" dirty="0" smtClean="0"/>
          </a:p>
          <a:p>
            <a:pPr>
              <a:lnSpc>
                <a:spcPct val="150000"/>
              </a:lnSpc>
            </a:pPr>
            <a:r>
              <a:rPr lang="ko-KR" altLang="ko-KR" sz="2000" spc="-100" dirty="0" smtClean="0"/>
              <a:t>② 교과목 이수 기준</a:t>
            </a:r>
            <a:endParaRPr lang="en-US" altLang="ko-KR" sz="2000" spc="-100" dirty="0" smtClean="0"/>
          </a:p>
          <a:p>
            <a:pPr>
              <a:lnSpc>
                <a:spcPct val="150000"/>
              </a:lnSpc>
            </a:pPr>
            <a:r>
              <a:rPr lang="ko-KR" altLang="ko-KR" sz="2000" spc="-100" dirty="0" smtClean="0"/>
              <a:t>③ 과정간의 학점취득 인정</a:t>
            </a:r>
            <a:endParaRPr lang="en-US" altLang="ko-KR" sz="2000" spc="-100" dirty="0" smtClean="0"/>
          </a:p>
          <a:p>
            <a:pPr>
              <a:lnSpc>
                <a:spcPct val="150000"/>
              </a:lnSpc>
            </a:pPr>
            <a:r>
              <a:rPr lang="ko-KR" altLang="ko-KR" sz="2000" spc="-100" dirty="0" smtClean="0"/>
              <a:t>④ 수료학점과 영역별 이수학점</a:t>
            </a:r>
            <a:endParaRPr lang="en-US" altLang="ko-KR" sz="2000" spc="-100" dirty="0" smtClean="0"/>
          </a:p>
          <a:p>
            <a:pPr>
              <a:lnSpc>
                <a:spcPct val="150000"/>
              </a:lnSpc>
            </a:pPr>
            <a:r>
              <a:rPr lang="ko-KR" altLang="ko-KR" sz="2000" spc="-100" dirty="0" smtClean="0"/>
              <a:t>⑤ 수강신청 시 유의사항</a:t>
            </a:r>
            <a:endParaRPr lang="en-US" altLang="ko-KR" sz="2000" spc="-100" dirty="0" smtClean="0"/>
          </a:p>
        </p:txBody>
      </p:sp>
      <p:sp>
        <p:nvSpPr>
          <p:cNvPr id="19" name="직사각형 18"/>
          <p:cNvSpPr/>
          <p:nvPr/>
        </p:nvSpPr>
        <p:spPr>
          <a:xfrm>
            <a:off x="4008384" y="2636912"/>
            <a:ext cx="11272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2400" b="1" dirty="0" smtClean="0">
                <a:solidFill>
                  <a:prstClr val="black"/>
                </a:solidFill>
              </a:rPr>
              <a:t>목   차</a:t>
            </a:r>
            <a:endParaRPr lang="en-US" altLang="ko-KR" sz="2400" b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610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0"/>
            <a:ext cx="9086953" cy="6972256"/>
            <a:chOff x="0" y="-92552"/>
            <a:chExt cx="9086953" cy="697225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5616" y="0"/>
              <a:ext cx="7179500" cy="6307054"/>
            </a:xfrm>
            <a:prstGeom prst="rect">
              <a:avLst/>
            </a:prstGeom>
          </p:spPr>
        </p:pic>
        <p:sp>
          <p:nvSpPr>
            <p:cNvPr id="9" name="직사각형 8"/>
            <p:cNvSpPr/>
            <p:nvPr/>
          </p:nvSpPr>
          <p:spPr>
            <a:xfrm>
              <a:off x="1228712" y="240104"/>
              <a:ext cx="6910850" cy="5923586"/>
            </a:xfrm>
            <a:prstGeom prst="rect">
              <a:avLst/>
            </a:prstGeom>
            <a:solidFill>
              <a:schemeClr val="bg1"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061" y="-26127"/>
              <a:ext cx="1706892" cy="708911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8" name="직사각형 7"/>
            <p:cNvSpPr/>
            <p:nvPr/>
          </p:nvSpPr>
          <p:spPr>
            <a:xfrm>
              <a:off x="0" y="-92552"/>
              <a:ext cx="288032" cy="6972256"/>
            </a:xfrm>
            <a:prstGeom prst="rect">
              <a:avLst/>
            </a:prstGeom>
            <a:solidFill>
              <a:srgbClr val="FF0000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351981" y="-9966"/>
            <a:ext cx="2339102" cy="5195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30000"/>
              </a:lnSpc>
              <a:defRPr/>
            </a:pPr>
            <a:r>
              <a:rPr lang="ko-KR" altLang="en-U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조선해양공학과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779912" y="6474822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1/4</a:t>
            </a:r>
            <a:endParaRPr lang="ko-KR" alt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26418" y="692696"/>
            <a:ext cx="8136904" cy="5152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0">
              <a:lnSpc>
                <a:spcPct val="120000"/>
              </a:lnSpc>
            </a:pPr>
            <a:r>
              <a:rPr lang="ko-KR" altLang="ko-KR" b="1" spc="-100" dirty="0" smtClean="0"/>
              <a:t>① 학기당 수강신청 학점</a:t>
            </a:r>
            <a:r>
              <a:rPr lang="en-US" altLang="ko-KR" b="1" spc="-100" dirty="0" smtClean="0"/>
              <a:t> </a:t>
            </a:r>
            <a:r>
              <a:rPr lang="en-US" altLang="ko-KR" spc="-100" dirty="0" smtClean="0"/>
              <a:t>(</a:t>
            </a:r>
            <a:r>
              <a:rPr lang="ko-KR" altLang="ko-KR" spc="-100" dirty="0" smtClean="0"/>
              <a:t>교육과정 편성 및 운영규정</a:t>
            </a:r>
            <a:r>
              <a:rPr lang="en-US" altLang="ko-KR" spc="-100" dirty="0" smtClean="0"/>
              <a:t> : </a:t>
            </a:r>
            <a:r>
              <a:rPr lang="ko-KR" altLang="ko-KR" spc="-100" dirty="0" smtClean="0"/>
              <a:t>제</a:t>
            </a:r>
            <a:r>
              <a:rPr lang="en-US" altLang="ko-KR" spc="-100" dirty="0" smtClean="0"/>
              <a:t>45</a:t>
            </a:r>
            <a:r>
              <a:rPr lang="ko-KR" altLang="ko-KR" spc="-100" dirty="0" smtClean="0"/>
              <a:t>조</a:t>
            </a:r>
            <a:r>
              <a:rPr lang="en-US" altLang="ko-KR" spc="-100" dirty="0" smtClean="0"/>
              <a:t>)</a:t>
            </a:r>
          </a:p>
          <a:p>
            <a:pPr marL="180000" algn="just" latinLnBrk="0">
              <a:lnSpc>
                <a:spcPct val="120000"/>
              </a:lnSpc>
            </a:pPr>
            <a:r>
              <a:rPr lang="en-US" altLang="ko-KR" sz="1600" spc="-100" dirty="0" smtClean="0"/>
              <a:t>10</a:t>
            </a:r>
            <a:r>
              <a:rPr lang="ko-KR" altLang="ko-KR" sz="1600" spc="-100" dirty="0" smtClean="0"/>
              <a:t>학점 이내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다만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보충과목과 해당 학위과정의 과목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논문연구 포함</a:t>
            </a:r>
            <a:r>
              <a:rPr lang="en-US" altLang="ko-KR" sz="1600" spc="-100" dirty="0" smtClean="0"/>
              <a:t>)</a:t>
            </a:r>
            <a:r>
              <a:rPr lang="ko-KR" altLang="ko-KR" sz="1600" spc="-100" dirty="0" smtClean="0"/>
              <a:t>을 병행 이수할 경우에는</a:t>
            </a:r>
            <a:r>
              <a:rPr lang="en-US" altLang="ko-KR" sz="1600" spc="-100" dirty="0" smtClean="0"/>
              <a:t> 12</a:t>
            </a:r>
            <a:r>
              <a:rPr lang="ko-KR" altLang="ko-KR" sz="1600" spc="-100" dirty="0" smtClean="0"/>
              <a:t>학점까지 이수할 수 있고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석사과정에서 보충과목</a:t>
            </a:r>
            <a:r>
              <a:rPr lang="en-US" altLang="ko-KR" sz="1600" spc="-100" dirty="0" smtClean="0"/>
              <a:t> (</a:t>
            </a:r>
            <a:r>
              <a:rPr lang="ko-KR" altLang="ko-KR" sz="1600" spc="-100" dirty="0" smtClean="0"/>
              <a:t>학부과목</a:t>
            </a:r>
            <a:r>
              <a:rPr lang="en-US" altLang="ko-KR" sz="1600" spc="-100" dirty="0" smtClean="0"/>
              <a:t>)</a:t>
            </a:r>
            <a:r>
              <a:rPr lang="ko-KR" altLang="ko-KR" sz="1600" spc="-100" dirty="0" smtClean="0"/>
              <a:t>만 이수할 경우에는</a:t>
            </a:r>
            <a:r>
              <a:rPr lang="en-US" altLang="ko-KR" sz="1600" spc="-100" dirty="0" smtClean="0"/>
              <a:t> 21</a:t>
            </a:r>
            <a:r>
              <a:rPr lang="ko-KR" altLang="ko-KR" sz="1600" spc="-100" dirty="0" smtClean="0"/>
              <a:t>학점까지 이수할 수 있다</a:t>
            </a:r>
            <a:r>
              <a:rPr lang="en-US" altLang="ko-KR" sz="1600" spc="-100" dirty="0" smtClean="0"/>
              <a:t>.</a:t>
            </a:r>
          </a:p>
          <a:p>
            <a:pPr algn="just" latinLnBrk="0">
              <a:lnSpc>
                <a:spcPct val="120000"/>
              </a:lnSpc>
            </a:pPr>
            <a:endParaRPr lang="en-US" altLang="ko-KR" sz="1000" b="1" spc="-100" dirty="0" smtClean="0"/>
          </a:p>
          <a:p>
            <a:pPr algn="just" latinLnBrk="0">
              <a:lnSpc>
                <a:spcPct val="120000"/>
              </a:lnSpc>
            </a:pPr>
            <a:r>
              <a:rPr lang="ko-KR" altLang="ko-KR" b="1" spc="-100" dirty="0" smtClean="0"/>
              <a:t>② 교과목 이수 기준</a:t>
            </a:r>
            <a:endParaRPr lang="en-US" altLang="ko-KR" b="1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가</a:t>
            </a:r>
            <a:r>
              <a:rPr lang="en-US" altLang="ko-KR" sz="1600" b="1" spc="-100" dirty="0" smtClean="0"/>
              <a:t>. </a:t>
            </a:r>
            <a:r>
              <a:rPr lang="ko-KR" altLang="ko-KR" sz="1600" b="1" spc="-100" dirty="0" smtClean="0"/>
              <a:t>일반선택 이수 기준</a:t>
            </a:r>
            <a:endParaRPr lang="en-US" altLang="ko-KR" sz="1600" b="1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spc="-100" dirty="0" smtClean="0"/>
              <a:t>학과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부</a:t>
            </a:r>
            <a:r>
              <a:rPr lang="en-US" altLang="ko-KR" sz="1600" spc="-100" dirty="0" smtClean="0"/>
              <a:t>)</a:t>
            </a:r>
            <a:r>
              <a:rPr lang="ko-KR" altLang="ko-KR" sz="1600" spc="-100" dirty="0" smtClean="0"/>
              <a:t>의 교육과정에 따라 일반선택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지도능력과 전문기능</a:t>
            </a:r>
            <a:r>
              <a:rPr lang="en-US" altLang="ko-KR" sz="1600" spc="-100" dirty="0" smtClean="0"/>
              <a:t>) </a:t>
            </a:r>
            <a:r>
              <a:rPr lang="ko-KR" altLang="ko-KR" sz="1600" spc="-100" dirty="0" smtClean="0"/>
              <a:t>영역의 교과목은 수료 시까지 최대</a:t>
            </a:r>
            <a:r>
              <a:rPr lang="en-US" altLang="ko-KR" sz="1600" spc="-100" dirty="0" smtClean="0"/>
              <a:t> 6</a:t>
            </a:r>
            <a:r>
              <a:rPr lang="ko-KR" altLang="ko-KR" sz="1600" spc="-100" dirty="0" smtClean="0"/>
              <a:t>학점까지 이수 가능하나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수료학점에는</a:t>
            </a: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포함되지 않음</a:t>
            </a:r>
            <a:r>
              <a:rPr lang="en-US" altLang="ko-KR" sz="1600" spc="-100" dirty="0" smtClean="0"/>
              <a:t>.</a:t>
            </a:r>
          </a:p>
          <a:p>
            <a:pPr marL="180000" algn="just" latinLnBrk="0">
              <a:lnSpc>
                <a:spcPct val="120000"/>
              </a:lnSpc>
            </a:pPr>
            <a:endParaRPr lang="en-US" altLang="ko-KR" sz="1000" b="1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나</a:t>
            </a:r>
            <a:r>
              <a:rPr lang="en-US" altLang="ko-KR" sz="1600" b="1" spc="-100" dirty="0" smtClean="0"/>
              <a:t>. </a:t>
            </a:r>
            <a:r>
              <a:rPr lang="ko-KR" altLang="ko-KR" sz="1600" b="1" spc="-100" dirty="0" err="1" smtClean="0"/>
              <a:t>타전공</a:t>
            </a:r>
            <a:r>
              <a:rPr lang="ko-KR" altLang="ko-KR" sz="1600" b="1" spc="-100" dirty="0" smtClean="0"/>
              <a:t> 및 </a:t>
            </a:r>
            <a:r>
              <a:rPr lang="ko-KR" altLang="ko-KR" sz="1600" b="1" spc="-100" dirty="0" err="1" smtClean="0"/>
              <a:t>타학과의</a:t>
            </a:r>
            <a:r>
              <a:rPr lang="ko-KR" altLang="ko-KR" sz="1600" b="1" spc="-100" dirty="0" smtClean="0"/>
              <a:t> 대학원 교과목 이수 기준</a:t>
            </a:r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spc="-100" dirty="0" smtClean="0"/>
              <a:t>지도교수 및 학과장이 사전에 허가하는 </a:t>
            </a:r>
            <a:r>
              <a:rPr lang="ko-KR" altLang="ko-KR" sz="1600" spc="-100" dirty="0" err="1" smtClean="0"/>
              <a:t>타전공</a:t>
            </a:r>
            <a:r>
              <a:rPr lang="ko-KR" altLang="ko-KR" sz="1600" spc="-100" dirty="0" smtClean="0"/>
              <a:t> 및 </a:t>
            </a:r>
            <a:r>
              <a:rPr lang="ko-KR" altLang="ko-KR" sz="1600" spc="-100" dirty="0" err="1" smtClean="0"/>
              <a:t>타학과의</a:t>
            </a:r>
            <a:r>
              <a:rPr lang="ko-KR" altLang="ko-KR" sz="1600" spc="-100" dirty="0" smtClean="0"/>
              <a:t> 대학원 과정</a:t>
            </a: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교과목 이수 시 수료학점의</a:t>
            </a:r>
            <a:r>
              <a:rPr lang="en-US" altLang="ko-KR" sz="1600" spc="-100" dirty="0" smtClean="0"/>
              <a:t> 1/2 </a:t>
            </a:r>
            <a:r>
              <a:rPr lang="ko-KR" altLang="ko-KR" sz="1600" spc="-100" dirty="0" smtClean="0"/>
              <a:t>범위에서 전공선택학점으로 인정 가능</a:t>
            </a:r>
            <a:r>
              <a:rPr lang="en-US" altLang="ko-KR" sz="1600" spc="-100" dirty="0" smtClean="0"/>
              <a:t>. </a:t>
            </a:r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spc="-100" dirty="0" smtClean="0"/>
              <a:t>※ 반드시 사전에 인정받아야 가능하며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사후 인정은 불가능</a:t>
            </a:r>
            <a:endParaRPr lang="en-US" altLang="ko-KR" sz="1600" spc="-100" dirty="0" smtClean="0"/>
          </a:p>
          <a:p>
            <a:pPr marL="180000" algn="just" latinLnBrk="0">
              <a:lnSpc>
                <a:spcPct val="120000"/>
              </a:lnSpc>
            </a:pPr>
            <a:endParaRPr lang="en-US" altLang="ko-KR" sz="1000" b="1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다</a:t>
            </a:r>
            <a:r>
              <a:rPr lang="en-US" altLang="ko-KR" sz="1600" b="1" spc="-100" dirty="0" smtClean="0"/>
              <a:t>. </a:t>
            </a:r>
            <a:r>
              <a:rPr lang="ko-KR" altLang="ko-KR" sz="1600" b="1" spc="-100" dirty="0" smtClean="0"/>
              <a:t>이수의 제한</a:t>
            </a:r>
            <a:r>
              <a:rPr lang="en-US" altLang="ko-KR" sz="1600" b="1" spc="-100" dirty="0" smtClean="0"/>
              <a:t> (</a:t>
            </a:r>
            <a:r>
              <a:rPr lang="ko-KR" altLang="ko-KR" sz="1600" b="1" spc="-100" dirty="0" smtClean="0"/>
              <a:t>교육과정 편성 및 운영규정 </a:t>
            </a:r>
            <a:r>
              <a:rPr lang="en-US" altLang="ko-KR" sz="1600" b="1" spc="-100" dirty="0" smtClean="0"/>
              <a:t>: </a:t>
            </a:r>
            <a:r>
              <a:rPr lang="ko-KR" altLang="ko-KR" sz="1600" b="1" spc="-100" dirty="0" smtClean="0"/>
              <a:t>제</a:t>
            </a:r>
            <a:r>
              <a:rPr lang="en-US" altLang="ko-KR" sz="1600" b="1" spc="-100" dirty="0" smtClean="0"/>
              <a:t>44</a:t>
            </a:r>
            <a:r>
              <a:rPr lang="ko-KR" altLang="ko-KR" sz="1600" b="1" spc="-100" dirty="0" smtClean="0"/>
              <a:t>조</a:t>
            </a:r>
            <a:r>
              <a:rPr lang="en-US" altLang="ko-KR" sz="1600" b="1" spc="-100" dirty="0" smtClean="0"/>
              <a:t>)</a:t>
            </a:r>
            <a:endParaRPr lang="ko-KR" altLang="ko-KR" sz="1600" b="1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spc="-100" dirty="0" smtClean="0"/>
              <a:t>석사과정에서 이수한 과목은 박사과정에서 다시 이수할 수 없으며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이수하였을 경우에는 무효로 한다</a:t>
            </a:r>
            <a:r>
              <a:rPr lang="en-US" altLang="ko-KR" sz="1600" spc="-100" dirty="0" smtClean="0"/>
              <a:t>. </a:t>
            </a:r>
            <a:endParaRPr lang="ko-KR" altLang="en-US" sz="1600" spc="-100" dirty="0"/>
          </a:p>
        </p:txBody>
      </p:sp>
    </p:spTree>
    <p:extLst>
      <p:ext uri="{BB962C8B-B14F-4D97-AF65-F5344CB8AC3E}">
        <p14:creationId xmlns="" xmlns:p14="http://schemas.microsoft.com/office/powerpoint/2010/main" val="286610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0"/>
            <a:ext cx="9086953" cy="6972256"/>
            <a:chOff x="0" y="-92552"/>
            <a:chExt cx="9086953" cy="697225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5616" y="0"/>
              <a:ext cx="7179500" cy="6307054"/>
            </a:xfrm>
            <a:prstGeom prst="rect">
              <a:avLst/>
            </a:prstGeom>
          </p:spPr>
        </p:pic>
        <p:sp>
          <p:nvSpPr>
            <p:cNvPr id="9" name="직사각형 8"/>
            <p:cNvSpPr/>
            <p:nvPr/>
          </p:nvSpPr>
          <p:spPr>
            <a:xfrm>
              <a:off x="1228712" y="240104"/>
              <a:ext cx="6910850" cy="5923586"/>
            </a:xfrm>
            <a:prstGeom prst="rect">
              <a:avLst/>
            </a:prstGeom>
            <a:solidFill>
              <a:schemeClr val="bg1"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061" y="-26127"/>
              <a:ext cx="1706892" cy="708911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8" name="직사각형 7"/>
            <p:cNvSpPr/>
            <p:nvPr/>
          </p:nvSpPr>
          <p:spPr>
            <a:xfrm>
              <a:off x="0" y="-92552"/>
              <a:ext cx="288032" cy="6972256"/>
            </a:xfrm>
            <a:prstGeom prst="rect">
              <a:avLst/>
            </a:prstGeom>
            <a:solidFill>
              <a:srgbClr val="FF0000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351981" y="-9966"/>
            <a:ext cx="2339102" cy="5195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30000"/>
              </a:lnSpc>
              <a:defRPr/>
            </a:pPr>
            <a:r>
              <a:rPr lang="ko-KR" altLang="en-U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조선해양공학과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779912" y="6474822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2/4</a:t>
            </a:r>
            <a:endParaRPr lang="ko-KR" alt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26418" y="692696"/>
            <a:ext cx="8136904" cy="635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라</a:t>
            </a:r>
            <a:r>
              <a:rPr lang="en-US" altLang="ko-KR" sz="1600" b="1" spc="-100" dirty="0" smtClean="0"/>
              <a:t>. </a:t>
            </a:r>
            <a:r>
              <a:rPr lang="ko-KR" altLang="ko-KR" sz="1600" b="1" spc="-100" dirty="0" smtClean="0"/>
              <a:t>논문연구</a:t>
            </a:r>
            <a:r>
              <a:rPr lang="en-US" altLang="ko-KR" sz="1600" b="1" spc="-100" dirty="0" smtClean="0"/>
              <a:t>(</a:t>
            </a:r>
            <a:r>
              <a:rPr lang="ko-KR" altLang="ko-KR" sz="1600" b="1" spc="-100" dirty="0" smtClean="0"/>
              <a:t>교육과정 편성 및 운영규정</a:t>
            </a:r>
            <a:r>
              <a:rPr lang="en-US" altLang="ko-KR" sz="1600" b="1" spc="-100" dirty="0" smtClean="0"/>
              <a:t> : </a:t>
            </a:r>
            <a:r>
              <a:rPr lang="ko-KR" altLang="ko-KR" sz="1600" b="1" spc="-100" dirty="0" smtClean="0"/>
              <a:t>제</a:t>
            </a:r>
            <a:r>
              <a:rPr lang="en-US" altLang="ko-KR" sz="1600" b="1" spc="-100" dirty="0" smtClean="0"/>
              <a:t>48</a:t>
            </a:r>
            <a:r>
              <a:rPr lang="ko-KR" altLang="ko-KR" sz="1600" b="1" spc="-100" dirty="0" smtClean="0"/>
              <a:t>조</a:t>
            </a:r>
            <a:r>
              <a:rPr lang="en-US" altLang="ko-KR" sz="1600" b="1" spc="-100" dirty="0" smtClean="0"/>
              <a:t>)</a:t>
            </a:r>
            <a:endParaRPr lang="ko-KR" altLang="ko-KR" sz="1600" b="1" spc="-100" dirty="0" smtClean="0"/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/>
            </a:pPr>
            <a:r>
              <a:rPr lang="ko-KR" altLang="ko-KR" sz="1600" spc="-100" dirty="0" smtClean="0"/>
              <a:t>논문연구는</a:t>
            </a:r>
            <a:r>
              <a:rPr lang="en-US" altLang="ko-KR" sz="1600" spc="-100" dirty="0" smtClean="0"/>
              <a:t> 1</a:t>
            </a:r>
            <a:r>
              <a:rPr lang="ko-KR" altLang="ko-KR" sz="1600" spc="-100" dirty="0" smtClean="0"/>
              <a:t>개 학기에</a:t>
            </a:r>
            <a:r>
              <a:rPr lang="en-US" altLang="ko-KR" sz="1600" spc="-100" dirty="0" smtClean="0"/>
              <a:t> 1</a:t>
            </a:r>
            <a:r>
              <a:rPr lang="ko-KR" altLang="ko-KR" sz="1600" spc="-100" dirty="0" smtClean="0"/>
              <a:t>개 강좌만 신청할 수 있다</a:t>
            </a:r>
            <a:r>
              <a:rPr lang="en-US" altLang="ko-KR" sz="1600" spc="-100" dirty="0" smtClean="0"/>
              <a:t>.</a:t>
            </a:r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/>
            </a:pPr>
            <a:endParaRPr lang="en-US" altLang="ko-KR" sz="500" spc="-100" dirty="0" smtClean="0"/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/>
            </a:pPr>
            <a:r>
              <a:rPr lang="ko-KR" altLang="ko-KR" sz="1600" spc="-100" dirty="0" smtClean="0"/>
              <a:t>논문연구는 각 과정별로 마지막 학기까지 순차적으로 이수하여야 한다</a:t>
            </a:r>
            <a:r>
              <a:rPr lang="en-US" altLang="ko-KR" sz="1600" spc="-100" dirty="0" smtClean="0"/>
              <a:t>.</a:t>
            </a:r>
          </a:p>
          <a:p>
            <a:pPr marL="180000" indent="342900" algn="just" latinLnBrk="0">
              <a:lnSpc>
                <a:spcPct val="120000"/>
              </a:lnSpc>
            </a:pP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예시</a:t>
            </a:r>
            <a:r>
              <a:rPr lang="en-US" altLang="ko-KR" sz="1600" spc="-100" dirty="0" smtClean="0"/>
              <a:t>: </a:t>
            </a:r>
            <a:r>
              <a:rPr lang="ko-KR" altLang="ko-KR" sz="1600" spc="-100" dirty="0" smtClean="0"/>
              <a:t>석사과정</a:t>
            </a:r>
            <a:r>
              <a:rPr lang="en-US" altLang="ko-KR" sz="1600" spc="-100" dirty="0" smtClean="0"/>
              <a:t> 3,4</a:t>
            </a:r>
            <a:r>
              <a:rPr lang="ko-KR" altLang="ko-KR" sz="1600" spc="-100" dirty="0" smtClean="0"/>
              <a:t>학기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박사과정</a:t>
            </a:r>
            <a:r>
              <a:rPr lang="en-US" altLang="ko-KR" sz="1600" spc="-100" dirty="0" smtClean="0"/>
              <a:t> 2,3,4</a:t>
            </a:r>
            <a:r>
              <a:rPr lang="ko-KR" altLang="ko-KR" sz="1600" spc="-100" dirty="0" smtClean="0"/>
              <a:t>학기 이수</a:t>
            </a:r>
            <a:r>
              <a:rPr lang="en-US" altLang="ko-KR" sz="1600" spc="-100" dirty="0" smtClean="0"/>
              <a:t>)</a:t>
            </a:r>
          </a:p>
          <a:p>
            <a:pPr marL="180000" indent="342900" algn="just" latinLnBrk="0">
              <a:lnSpc>
                <a:spcPct val="120000"/>
              </a:lnSpc>
            </a:pPr>
            <a:endParaRPr lang="en-US" altLang="ko-KR" sz="500" spc="-100" dirty="0" smtClean="0"/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 startAt="3"/>
            </a:pPr>
            <a:r>
              <a:rPr lang="ko-KR" altLang="en-US" sz="1600" spc="-100" dirty="0" smtClean="0"/>
              <a:t>논</a:t>
            </a:r>
            <a:r>
              <a:rPr lang="ko-KR" altLang="ko-KR" sz="1600" spc="-100" dirty="0" smtClean="0"/>
              <a:t>문연구는 학위논문 지도교수가 담당한다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다만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지도교수가 부득이한 사정으로 </a:t>
            </a:r>
            <a:endParaRPr lang="en-US" altLang="ko-KR" sz="1600" spc="-100" dirty="0" smtClean="0"/>
          </a:p>
          <a:p>
            <a:pPr marL="180000" indent="342900" algn="just" latinLnBrk="0">
              <a:lnSpc>
                <a:spcPct val="120000"/>
              </a:lnSpc>
            </a:pPr>
            <a:r>
              <a:rPr lang="ko-KR" altLang="ko-KR" sz="1600" spc="-100" dirty="0" smtClean="0"/>
              <a:t>동 교과목을 담당할 수 없을 경우에는 관련 전공교수가 담당할 수 있다</a:t>
            </a:r>
            <a:r>
              <a:rPr lang="en-US" altLang="ko-KR" sz="1600" spc="-100" dirty="0" smtClean="0"/>
              <a:t>.</a:t>
            </a:r>
          </a:p>
          <a:p>
            <a:pPr marL="342900" indent="-342900" algn="just" latinLnBrk="0">
              <a:lnSpc>
                <a:spcPct val="120000"/>
              </a:lnSpc>
              <a:buFont typeface="+mj-lt"/>
              <a:buAutoNum type="arabicParenR" startAt="3"/>
            </a:pPr>
            <a:endParaRPr lang="en-US" altLang="ko-KR" sz="1000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마</a:t>
            </a:r>
            <a:r>
              <a:rPr lang="en-US" altLang="ko-KR" sz="1600" b="1" spc="-100" dirty="0" smtClean="0"/>
              <a:t>. </a:t>
            </a:r>
            <a:r>
              <a:rPr lang="ko-KR" altLang="ko-KR" sz="1600" b="1" spc="-100" dirty="0" smtClean="0"/>
              <a:t>보충과목 이수</a:t>
            </a:r>
            <a:r>
              <a:rPr lang="en-US" altLang="ko-KR" sz="1600" b="1" spc="-100" dirty="0" smtClean="0"/>
              <a:t> (</a:t>
            </a:r>
            <a:r>
              <a:rPr lang="ko-KR" altLang="ko-KR" sz="1600" b="1" spc="-100" dirty="0" smtClean="0"/>
              <a:t>교육과정 편성 및 운영규정</a:t>
            </a:r>
            <a:r>
              <a:rPr lang="en-US" altLang="ko-KR" sz="1600" b="1" spc="-100" dirty="0" smtClean="0"/>
              <a:t> : </a:t>
            </a:r>
            <a:r>
              <a:rPr lang="ko-KR" altLang="ko-KR" sz="1600" b="1" spc="-100" dirty="0" smtClean="0"/>
              <a:t>제</a:t>
            </a:r>
            <a:r>
              <a:rPr lang="en-US" altLang="ko-KR" sz="1600" b="1" spc="-100" dirty="0" smtClean="0"/>
              <a:t>49</a:t>
            </a:r>
            <a:r>
              <a:rPr lang="ko-KR" altLang="ko-KR" sz="1600" b="1" spc="-100" dirty="0" smtClean="0"/>
              <a:t>조</a:t>
            </a:r>
            <a:r>
              <a:rPr lang="en-US" altLang="ko-KR" sz="1600" b="1" spc="-100" dirty="0" smtClean="0"/>
              <a:t>)</a:t>
            </a:r>
            <a:endParaRPr lang="ko-KR" altLang="ko-KR" sz="1600" b="1" spc="-100" dirty="0" smtClean="0"/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/>
            </a:pPr>
            <a:r>
              <a:rPr lang="ko-KR" altLang="ko-KR" sz="1600" spc="-100" dirty="0" smtClean="0"/>
              <a:t>하위과정의 학부 전공과 다른 석사과정의 학과에 입학한 학생은 보충</a:t>
            </a: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과목을</a:t>
            </a:r>
            <a:r>
              <a:rPr lang="en-US" altLang="ko-KR" sz="1600" spc="-100" dirty="0" smtClean="0"/>
              <a:t> </a:t>
            </a:r>
          </a:p>
          <a:p>
            <a:pPr marL="180000" indent="342900" algn="just" latinLnBrk="0">
              <a:lnSpc>
                <a:spcPct val="120000"/>
              </a:lnSpc>
            </a:pPr>
            <a:r>
              <a:rPr lang="en-US" altLang="ko-KR" sz="1600" spc="-100" dirty="0" smtClean="0"/>
              <a:t>2</a:t>
            </a:r>
            <a:r>
              <a:rPr lang="ko-KR" altLang="ko-KR" sz="1600" spc="-100" dirty="0" smtClean="0"/>
              <a:t>과목</a:t>
            </a:r>
            <a:r>
              <a:rPr lang="en-US" altLang="ko-KR" sz="1600" spc="-100" dirty="0" smtClean="0"/>
              <a:t> (</a:t>
            </a:r>
            <a:r>
              <a:rPr lang="ko-KR" altLang="ko-KR" sz="1600" spc="-100" dirty="0" smtClean="0"/>
              <a:t>학부교과목</a:t>
            </a:r>
            <a:r>
              <a:rPr lang="en-US" altLang="ko-KR" sz="1600" spc="-100" dirty="0" smtClean="0"/>
              <a:t>) </a:t>
            </a:r>
            <a:r>
              <a:rPr lang="ko-KR" altLang="ko-KR" sz="1600" spc="-100" dirty="0" smtClean="0"/>
              <a:t>이수하여야 한다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단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하위과정에서 이미 이수한 과목은 </a:t>
            </a:r>
            <a:endParaRPr lang="en-US" altLang="ko-KR" sz="1600" spc="-100" dirty="0" smtClean="0"/>
          </a:p>
          <a:p>
            <a:pPr marL="180000" indent="342900" algn="just" latinLnBrk="0">
              <a:lnSpc>
                <a:spcPct val="120000"/>
              </a:lnSpc>
            </a:pPr>
            <a:r>
              <a:rPr lang="ko-KR" altLang="ko-KR" sz="1600" spc="-100" dirty="0" smtClean="0"/>
              <a:t>면제할 수 있다</a:t>
            </a:r>
            <a:r>
              <a:rPr lang="en-US" altLang="ko-KR" sz="1600" spc="-100" dirty="0" smtClean="0"/>
              <a:t>.</a:t>
            </a:r>
          </a:p>
          <a:p>
            <a:pPr marL="180000" indent="342900" algn="just" latinLnBrk="0">
              <a:lnSpc>
                <a:spcPct val="120000"/>
              </a:lnSpc>
            </a:pPr>
            <a:endParaRPr lang="en-US" altLang="ko-KR" sz="500" spc="-100" dirty="0" smtClean="0"/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 startAt="2"/>
            </a:pPr>
            <a:r>
              <a:rPr lang="ko-KR" altLang="ko-KR" sz="1600" spc="-100" dirty="0" smtClean="0"/>
              <a:t>보충과목 이수 대상자는 전공주임의 지도를 거쳐 보충과목을 선정하여</a:t>
            </a: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소속 </a:t>
            </a:r>
            <a:endParaRPr lang="en-US" altLang="ko-KR" sz="1600" spc="-100" dirty="0" smtClean="0"/>
          </a:p>
          <a:p>
            <a:pPr marL="180000" indent="342900" algn="just" latinLnBrk="0">
              <a:lnSpc>
                <a:spcPct val="120000"/>
              </a:lnSpc>
            </a:pPr>
            <a:r>
              <a:rPr lang="ko-KR" altLang="ko-KR" sz="1600" spc="-100" dirty="0" smtClean="0"/>
              <a:t>학원장의 승인을 받아야 하고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이 경우 보충과목을 우선 선수과목으로 이수</a:t>
            </a:r>
            <a:r>
              <a:rPr lang="en-US" altLang="ko-KR" sz="1600" spc="-100" dirty="0" smtClean="0"/>
              <a:t> </a:t>
            </a:r>
          </a:p>
          <a:p>
            <a:pPr marL="180000" indent="342900" algn="just" latinLnBrk="0">
              <a:lnSpc>
                <a:spcPct val="120000"/>
              </a:lnSpc>
            </a:pPr>
            <a:r>
              <a:rPr lang="ko-KR" altLang="ko-KR" sz="1600" spc="-100" dirty="0" smtClean="0"/>
              <a:t>하여야 한다</a:t>
            </a:r>
            <a:r>
              <a:rPr lang="en-US" altLang="ko-KR" sz="1600" spc="-100" dirty="0" smtClean="0"/>
              <a:t>.</a:t>
            </a:r>
          </a:p>
          <a:p>
            <a:pPr marL="180000" indent="342900" algn="just" latinLnBrk="0">
              <a:lnSpc>
                <a:spcPct val="120000"/>
              </a:lnSpc>
            </a:pPr>
            <a:endParaRPr lang="en-US" altLang="ko-KR" sz="500" spc="-100" dirty="0" smtClean="0"/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 startAt="3"/>
            </a:pPr>
            <a:r>
              <a:rPr lang="ko-KR" altLang="ko-KR" sz="1600" spc="-100" dirty="0" smtClean="0"/>
              <a:t>보충과목의 성적은</a:t>
            </a:r>
            <a:r>
              <a:rPr lang="en-US" altLang="ko-KR" sz="1600" spc="-100" dirty="0" smtClean="0"/>
              <a:t> B</a:t>
            </a:r>
            <a:r>
              <a:rPr lang="ko-KR" altLang="ko-KR" sz="1600" spc="-100" dirty="0" smtClean="0"/>
              <a:t>급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평점</a:t>
            </a:r>
            <a:r>
              <a:rPr lang="en-US" altLang="ko-KR" sz="1600" spc="-100" dirty="0" smtClean="0"/>
              <a:t>3.0) </a:t>
            </a:r>
            <a:r>
              <a:rPr lang="ko-KR" altLang="ko-KR" sz="1600" spc="-100" dirty="0" smtClean="0"/>
              <a:t>이상이어야 한다</a:t>
            </a:r>
            <a:r>
              <a:rPr lang="en-US" altLang="ko-KR" sz="1600" spc="-100" dirty="0" smtClean="0"/>
              <a:t>.</a:t>
            </a:r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 startAt="3"/>
            </a:pPr>
            <a:endParaRPr lang="en-US" altLang="ko-KR" sz="500" spc="-100" dirty="0" smtClean="0"/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 startAt="3"/>
            </a:pPr>
            <a:r>
              <a:rPr lang="ko-KR" altLang="ko-KR" sz="1600" spc="-100" dirty="0" smtClean="0"/>
              <a:t>보충과목으로 이수한 학점은 취득 학점과 수료학점에는 가산하지 아니하며</a:t>
            </a:r>
            <a:r>
              <a:rPr lang="en-US" altLang="ko-KR" sz="1600" spc="-100" dirty="0" smtClean="0"/>
              <a:t>, </a:t>
            </a:r>
          </a:p>
          <a:p>
            <a:pPr marL="180000" indent="342900" algn="just" latinLnBrk="0">
              <a:lnSpc>
                <a:spcPct val="120000"/>
              </a:lnSpc>
            </a:pPr>
            <a:r>
              <a:rPr lang="ko-KR" altLang="ko-KR" sz="1600" spc="-100" dirty="0" smtClean="0"/>
              <a:t>취득한 성적은 평점평균에 포함하지 아니한다</a:t>
            </a:r>
            <a:r>
              <a:rPr lang="en-US" altLang="ko-KR" sz="1600" spc="-100" dirty="0" smtClean="0"/>
              <a:t>.</a:t>
            </a:r>
          </a:p>
          <a:p>
            <a:pPr marL="180000" indent="342900" algn="just" latinLnBrk="0">
              <a:lnSpc>
                <a:spcPct val="120000"/>
              </a:lnSpc>
            </a:pPr>
            <a:endParaRPr lang="en-US" altLang="ko-KR" sz="500" spc="-100" dirty="0" smtClean="0"/>
          </a:p>
          <a:p>
            <a:pPr marL="180000" indent="342900" algn="just" latinLnBrk="0">
              <a:lnSpc>
                <a:spcPct val="120000"/>
              </a:lnSpc>
              <a:buFont typeface="+mj-lt"/>
              <a:buAutoNum type="arabicParenR" startAt="5"/>
            </a:pPr>
            <a:r>
              <a:rPr lang="ko-KR" altLang="ko-KR" sz="1600" spc="-100" dirty="0" smtClean="0"/>
              <a:t>보충과목</a:t>
            </a:r>
            <a:r>
              <a:rPr lang="en-US" altLang="ko-KR" sz="1600" spc="-100" dirty="0" smtClean="0"/>
              <a:t>(2</a:t>
            </a:r>
            <a:r>
              <a:rPr lang="ko-KR" altLang="ko-KR" sz="1600" spc="-100" dirty="0" smtClean="0"/>
              <a:t>과목</a:t>
            </a:r>
            <a:r>
              <a:rPr lang="en-US" altLang="ko-KR" sz="1600" spc="-100" dirty="0" smtClean="0"/>
              <a:t>): </a:t>
            </a:r>
            <a:r>
              <a:rPr lang="ko-KR" altLang="ko-KR" sz="1600" spc="-100" dirty="0" smtClean="0"/>
              <a:t>선박기본설계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선박계산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또는 선체운동학</a:t>
            </a:r>
            <a:r>
              <a:rPr lang="en-US" altLang="ko-KR" sz="1600" spc="-100" dirty="0" smtClean="0"/>
              <a:t>)</a:t>
            </a:r>
            <a:endParaRPr lang="ko-KR" altLang="ko-KR" sz="1600" spc="-100" dirty="0" smtClean="0"/>
          </a:p>
          <a:p>
            <a:pPr marL="180000" algn="just" latinLnBrk="0">
              <a:lnSpc>
                <a:spcPct val="120000"/>
              </a:lnSpc>
            </a:pPr>
            <a:endParaRPr lang="ko-KR" altLang="en-US" sz="1600" spc="-100" dirty="0"/>
          </a:p>
        </p:txBody>
      </p:sp>
    </p:spTree>
    <p:extLst>
      <p:ext uri="{BB962C8B-B14F-4D97-AF65-F5344CB8AC3E}">
        <p14:creationId xmlns="" xmlns:p14="http://schemas.microsoft.com/office/powerpoint/2010/main" val="286610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0"/>
            <a:ext cx="9086953" cy="6972256"/>
            <a:chOff x="0" y="-92552"/>
            <a:chExt cx="9086953" cy="697225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5616" y="0"/>
              <a:ext cx="7179500" cy="6307054"/>
            </a:xfrm>
            <a:prstGeom prst="rect">
              <a:avLst/>
            </a:prstGeom>
          </p:spPr>
        </p:pic>
        <p:sp>
          <p:nvSpPr>
            <p:cNvPr id="9" name="직사각형 8"/>
            <p:cNvSpPr/>
            <p:nvPr/>
          </p:nvSpPr>
          <p:spPr>
            <a:xfrm>
              <a:off x="1228712" y="240104"/>
              <a:ext cx="6910850" cy="5923586"/>
            </a:xfrm>
            <a:prstGeom prst="rect">
              <a:avLst/>
            </a:prstGeom>
            <a:solidFill>
              <a:schemeClr val="bg1"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061" y="-26127"/>
              <a:ext cx="1706892" cy="708911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8" name="직사각형 7"/>
            <p:cNvSpPr/>
            <p:nvPr/>
          </p:nvSpPr>
          <p:spPr>
            <a:xfrm>
              <a:off x="0" y="-92552"/>
              <a:ext cx="288032" cy="6972256"/>
            </a:xfrm>
            <a:prstGeom prst="rect">
              <a:avLst/>
            </a:prstGeom>
            <a:solidFill>
              <a:srgbClr val="FF0000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351981" y="-9966"/>
            <a:ext cx="2339102" cy="5195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30000"/>
              </a:lnSpc>
              <a:defRPr/>
            </a:pPr>
            <a:r>
              <a:rPr lang="ko-KR" altLang="en-U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조선해양공학과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779912" y="6474822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3/4</a:t>
            </a:r>
            <a:endParaRPr lang="ko-KR" alt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26418" y="692696"/>
            <a:ext cx="8194054" cy="5558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algn="just" latinLnBrk="0">
              <a:lnSpc>
                <a:spcPct val="120000"/>
              </a:lnSpc>
            </a:pPr>
            <a:r>
              <a:rPr lang="ko-KR" altLang="en-US" sz="1600" b="1" spc="-100" dirty="0" smtClean="0"/>
              <a:t>바</a:t>
            </a:r>
            <a:r>
              <a:rPr lang="en-US" altLang="ko-KR" sz="1600" b="1" spc="-100" dirty="0" smtClean="0"/>
              <a:t>. </a:t>
            </a:r>
            <a:r>
              <a:rPr lang="ko-KR" altLang="ko-KR" sz="1600" b="1" spc="-100" dirty="0" smtClean="0"/>
              <a:t>외국인 유학생 한국어강좌 이수학점 인정</a:t>
            </a:r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spc="-100" dirty="0" smtClean="0"/>
              <a:t>일반대학원 과정의 외국인 유학생은 공통필수로 반드시 국제언어교육원에서 운영하는 한국어강좌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Ⅰ</a:t>
            </a:r>
            <a:r>
              <a:rPr lang="en-US" altLang="ko-KR" sz="1600" spc="-100" dirty="0" smtClean="0"/>
              <a:t>~ </a:t>
            </a:r>
            <a:r>
              <a:rPr lang="ko-KR" altLang="ko-KR" sz="1600" spc="-100" dirty="0" smtClean="0"/>
              <a:t>Ⅳ</a:t>
            </a:r>
            <a:r>
              <a:rPr lang="en-US" altLang="ko-KR" sz="1600" spc="-100" dirty="0" smtClean="0"/>
              <a:t>)</a:t>
            </a:r>
            <a:r>
              <a:rPr lang="ko-KR" altLang="ko-KR" sz="1600" spc="-100" dirty="0" smtClean="0"/>
              <a:t>를 이수하여야 한다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과목평가는</a:t>
            </a:r>
            <a:r>
              <a:rPr lang="en-US" altLang="ko-KR" sz="1600" spc="-100" dirty="0" smtClean="0"/>
              <a:t> Pass/Fail</a:t>
            </a:r>
            <a:r>
              <a:rPr lang="ko-KR" altLang="ko-KR" sz="1600" spc="-100" dirty="0" smtClean="0"/>
              <a:t>로 하며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수료학점에 포함하지 않는다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단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국제언어교육원의 검증결과에 따라서 면제받을 수 있다</a:t>
            </a:r>
            <a:r>
              <a:rPr lang="en-US" altLang="ko-KR" sz="1600" spc="-100" dirty="0" smtClean="0"/>
              <a:t>.</a:t>
            </a:r>
            <a:endParaRPr lang="ko-KR" altLang="ko-KR" sz="1600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spc="-100" dirty="0" smtClean="0"/>
              <a:t>☞ 면제기준 </a:t>
            </a:r>
          </a:p>
          <a:p>
            <a:pPr marL="180000" algn="just" latinLnBrk="0">
              <a:lnSpc>
                <a:spcPct val="120000"/>
              </a:lnSpc>
              <a:buFontTx/>
              <a:buChar char="-"/>
            </a:pP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한국어능력시험</a:t>
            </a:r>
            <a:r>
              <a:rPr lang="en-US" altLang="ko-KR" sz="1600" spc="-100" dirty="0" smtClean="0"/>
              <a:t>(TOPIK) </a:t>
            </a:r>
            <a:r>
              <a:rPr lang="ko-KR" altLang="ko-KR" sz="1600" spc="-100" dirty="0" smtClean="0"/>
              <a:t>성적증명서</a:t>
            </a:r>
            <a:r>
              <a:rPr lang="en-US" altLang="ko-KR" sz="1600" spc="-100" dirty="0" smtClean="0"/>
              <a:t> 4</a:t>
            </a:r>
            <a:r>
              <a:rPr lang="ko-KR" altLang="ko-KR" sz="1600" spc="-100" dirty="0" smtClean="0"/>
              <a:t>급 이상</a:t>
            </a: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소지자</a:t>
            </a:r>
            <a:r>
              <a:rPr lang="en-US" altLang="ko-KR" sz="1600" spc="-100" dirty="0" smtClean="0"/>
              <a:t> (</a:t>
            </a:r>
            <a:r>
              <a:rPr lang="ko-KR" altLang="ko-KR" sz="1600" spc="-100" dirty="0" smtClean="0"/>
              <a:t>한국교육과정평가원 실시</a:t>
            </a:r>
            <a:r>
              <a:rPr lang="en-US" altLang="ko-KR" sz="1600" spc="-100" dirty="0" smtClean="0"/>
              <a:t>)</a:t>
            </a:r>
          </a:p>
          <a:p>
            <a:pPr marL="180000" algn="just" latinLnBrk="0">
              <a:lnSpc>
                <a:spcPct val="120000"/>
              </a:lnSpc>
              <a:buFontTx/>
              <a:buChar char="-"/>
            </a:pP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한국어교육</a:t>
            </a:r>
            <a:r>
              <a:rPr lang="en-US" altLang="ko-KR" sz="1600" spc="-100" dirty="0" smtClean="0"/>
              <a:t> 800</a:t>
            </a:r>
            <a:r>
              <a:rPr lang="ko-KR" altLang="ko-KR" sz="1600" spc="-100" dirty="0" smtClean="0"/>
              <a:t>시간 이상 이수자 </a:t>
            </a:r>
            <a:endParaRPr lang="en-US" altLang="ko-KR" sz="1600" spc="-100" dirty="0" smtClean="0"/>
          </a:p>
          <a:p>
            <a:pPr marL="180000" algn="just" latinLnBrk="0">
              <a:lnSpc>
                <a:spcPct val="120000"/>
              </a:lnSpc>
              <a:buFontTx/>
              <a:buChar char="-"/>
            </a:pPr>
            <a:endParaRPr lang="en-US" altLang="ko-KR" sz="1000" spc="-100" dirty="0" smtClean="0"/>
          </a:p>
          <a:p>
            <a:pPr algn="just" latinLnBrk="0">
              <a:lnSpc>
                <a:spcPct val="120000"/>
              </a:lnSpc>
            </a:pPr>
            <a:r>
              <a:rPr lang="ko-KR" altLang="ko-KR" b="1" spc="-100" dirty="0" smtClean="0"/>
              <a:t>③ 과정간의 학점취득 인정</a:t>
            </a:r>
            <a:r>
              <a:rPr lang="en-US" altLang="ko-KR" spc="-100" dirty="0" smtClean="0"/>
              <a:t> (</a:t>
            </a:r>
            <a:r>
              <a:rPr lang="ko-KR" altLang="ko-KR" spc="-100" dirty="0" smtClean="0"/>
              <a:t>학칙</a:t>
            </a:r>
            <a:r>
              <a:rPr lang="en-US" altLang="ko-KR" spc="-100" dirty="0" smtClean="0"/>
              <a:t> : </a:t>
            </a:r>
            <a:r>
              <a:rPr lang="ko-KR" altLang="ko-KR" spc="-100" dirty="0" smtClean="0"/>
              <a:t>제</a:t>
            </a:r>
            <a:r>
              <a:rPr lang="en-US" altLang="ko-KR" spc="-100" dirty="0" smtClean="0"/>
              <a:t>54</a:t>
            </a:r>
            <a:r>
              <a:rPr lang="ko-KR" altLang="ko-KR" spc="-100" dirty="0" smtClean="0"/>
              <a:t>조 제</a:t>
            </a:r>
            <a:r>
              <a:rPr lang="en-US" altLang="ko-KR" spc="-100" dirty="0" smtClean="0"/>
              <a:t>4</a:t>
            </a:r>
            <a:r>
              <a:rPr lang="ko-KR" altLang="ko-KR" spc="-100" dirty="0" smtClean="0"/>
              <a:t>항</a:t>
            </a:r>
            <a:r>
              <a:rPr lang="en-US" altLang="ko-KR" spc="-100" dirty="0" smtClean="0"/>
              <a:t>)</a:t>
            </a:r>
            <a:endParaRPr lang="ko-KR" altLang="en-US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spc="-100" dirty="0" smtClean="0"/>
              <a:t>일반대학원 석사과정에서 수료학점을 초과 이수하고 박사과정 동일학과에 진학한 경우 그 초과 학점은 지도교수와 전공주임의 승인 요청에 따라 박사과정의 학점으로 인정한다</a:t>
            </a:r>
            <a:r>
              <a:rPr lang="en-US" altLang="ko-KR" sz="1600" spc="-100" dirty="0" smtClean="0"/>
              <a:t>.</a:t>
            </a:r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spc="-100" dirty="0" smtClean="0"/>
              <a:t>※ 단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석사과정에서 초과 이수한 과목이 박사과정 진학 시 교육과정에 명칭이</a:t>
            </a:r>
            <a:r>
              <a:rPr lang="en-US" altLang="ko-KR" sz="1600" spc="-100" dirty="0" smtClean="0"/>
              <a:t> </a:t>
            </a:r>
            <a:r>
              <a:rPr lang="ko-KR" altLang="en-US" sz="1600" spc="-100" dirty="0" smtClean="0"/>
              <a:t>변</a:t>
            </a:r>
            <a:r>
              <a:rPr lang="ko-KR" altLang="ko-KR" sz="1600" spc="-100" dirty="0" smtClean="0"/>
              <a:t>경된 경우는 동일과목 처리가 확인되어야만 초과 학점으로 인정 가능함</a:t>
            </a:r>
            <a:r>
              <a:rPr lang="en-US" altLang="ko-KR" sz="1600" spc="-100" dirty="0" smtClean="0"/>
              <a:t>.</a:t>
            </a:r>
          </a:p>
          <a:p>
            <a:pPr marL="180000" algn="just" latinLnBrk="0">
              <a:lnSpc>
                <a:spcPct val="120000"/>
              </a:lnSpc>
            </a:pPr>
            <a:endParaRPr lang="en-US" altLang="ko-KR" sz="1000" spc="-100" dirty="0" smtClean="0"/>
          </a:p>
          <a:p>
            <a:pPr algn="just" latinLnBrk="0">
              <a:lnSpc>
                <a:spcPct val="120000"/>
              </a:lnSpc>
            </a:pPr>
            <a:r>
              <a:rPr lang="ko-KR" altLang="ko-KR" b="1" spc="-100" dirty="0" smtClean="0"/>
              <a:t>④ 수료학점과 영역별 이수학점</a:t>
            </a:r>
            <a:endParaRPr lang="en-US" altLang="ko-KR" b="1" spc="-100" dirty="0" smtClean="0"/>
          </a:p>
          <a:p>
            <a:pPr marL="180000" algn="just" latinLnBrk="0">
              <a:lnSpc>
                <a:spcPct val="120000"/>
              </a:lnSpc>
              <a:buFontTx/>
              <a:buChar char="-"/>
            </a:pP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석사</a:t>
            </a:r>
            <a:r>
              <a:rPr lang="en-US" altLang="ko-KR" sz="1600" spc="-100" dirty="0" smtClean="0"/>
              <a:t>: </a:t>
            </a:r>
            <a:r>
              <a:rPr lang="ko-KR" altLang="ko-KR" sz="1600" spc="-100" dirty="0" smtClean="0"/>
              <a:t>전공기본</a:t>
            </a:r>
            <a:r>
              <a:rPr lang="en-US" altLang="ko-KR" sz="1600" spc="-100" dirty="0" smtClean="0"/>
              <a:t>(6</a:t>
            </a:r>
            <a:r>
              <a:rPr lang="ko-KR" altLang="ko-KR" sz="1600" spc="-100" dirty="0" smtClean="0"/>
              <a:t>학점 이상</a:t>
            </a:r>
            <a:r>
              <a:rPr lang="en-US" altLang="ko-KR" sz="1600" spc="-100" dirty="0" smtClean="0"/>
              <a:t>), </a:t>
            </a:r>
            <a:r>
              <a:rPr lang="ko-KR" altLang="ko-KR" sz="1600" spc="-100" dirty="0" smtClean="0"/>
              <a:t>전공선택</a:t>
            </a:r>
            <a:r>
              <a:rPr lang="en-US" altLang="ko-KR" sz="1600" spc="-100" dirty="0" smtClean="0"/>
              <a:t>(12</a:t>
            </a:r>
            <a:r>
              <a:rPr lang="ko-KR" altLang="ko-KR" sz="1600" spc="-100" dirty="0" smtClean="0"/>
              <a:t>학점 이상</a:t>
            </a:r>
            <a:r>
              <a:rPr lang="en-US" altLang="ko-KR" sz="1600" spc="-100" dirty="0" smtClean="0"/>
              <a:t>), </a:t>
            </a:r>
            <a:r>
              <a:rPr lang="ko-KR" altLang="ko-KR" sz="1600" spc="-100" dirty="0" smtClean="0"/>
              <a:t>논문연구</a:t>
            </a:r>
            <a:r>
              <a:rPr lang="en-US" altLang="ko-KR" sz="1600" spc="-100" dirty="0" smtClean="0"/>
              <a:t>(6</a:t>
            </a:r>
            <a:r>
              <a:rPr lang="ko-KR" altLang="ko-KR" sz="1600" spc="-100" dirty="0" smtClean="0"/>
              <a:t>학점</a:t>
            </a:r>
            <a:r>
              <a:rPr lang="en-US" altLang="ko-KR" sz="1600" spc="-100" dirty="0" smtClean="0"/>
              <a:t>), </a:t>
            </a:r>
            <a:r>
              <a:rPr lang="ko-KR" altLang="ko-KR" sz="1600" b="1" spc="-100" dirty="0" smtClean="0"/>
              <a:t>수료학점</a:t>
            </a:r>
            <a:r>
              <a:rPr lang="en-US" altLang="ko-KR" sz="1600" b="1" spc="-100" dirty="0" smtClean="0"/>
              <a:t>(24</a:t>
            </a:r>
            <a:r>
              <a:rPr lang="ko-KR" altLang="ko-KR" sz="1600" b="1" spc="-100" dirty="0" smtClean="0"/>
              <a:t>학점 이상</a:t>
            </a:r>
            <a:r>
              <a:rPr lang="en-US" altLang="ko-KR" sz="1600" b="1" spc="-100" dirty="0" smtClean="0"/>
              <a:t>)</a:t>
            </a:r>
            <a:endParaRPr lang="ko-KR" altLang="ko-KR" sz="1600" b="1" spc="-100" dirty="0" smtClean="0"/>
          </a:p>
          <a:p>
            <a:pPr marL="180000" algn="just" latinLnBrk="0">
              <a:lnSpc>
                <a:spcPct val="120000"/>
              </a:lnSpc>
              <a:buFontTx/>
              <a:buChar char="-"/>
            </a:pP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박사</a:t>
            </a:r>
            <a:r>
              <a:rPr lang="en-US" altLang="ko-KR" sz="1600" spc="-100" dirty="0" smtClean="0"/>
              <a:t>: </a:t>
            </a:r>
            <a:r>
              <a:rPr lang="ko-KR" altLang="ko-KR" sz="1600" spc="-100" dirty="0" smtClean="0"/>
              <a:t>전공기본</a:t>
            </a:r>
            <a:r>
              <a:rPr lang="en-US" altLang="ko-KR" sz="1600" spc="-100" dirty="0" smtClean="0"/>
              <a:t>(6</a:t>
            </a:r>
            <a:r>
              <a:rPr lang="ko-KR" altLang="ko-KR" sz="1600" spc="-100" dirty="0" smtClean="0"/>
              <a:t>학점 이상</a:t>
            </a:r>
            <a:r>
              <a:rPr lang="en-US" altLang="ko-KR" sz="1600" spc="-100" dirty="0" smtClean="0"/>
              <a:t>), </a:t>
            </a:r>
            <a:r>
              <a:rPr lang="ko-KR" altLang="ko-KR" sz="1600" spc="-100" dirty="0" smtClean="0"/>
              <a:t>전공선택</a:t>
            </a:r>
            <a:r>
              <a:rPr lang="en-US" altLang="ko-KR" sz="1600" spc="-100" dirty="0" smtClean="0"/>
              <a:t>(21</a:t>
            </a:r>
            <a:r>
              <a:rPr lang="ko-KR" altLang="ko-KR" sz="1600" spc="-100" dirty="0" smtClean="0"/>
              <a:t>학점 이상</a:t>
            </a:r>
            <a:r>
              <a:rPr lang="en-US" altLang="ko-KR" sz="1600" spc="-100" dirty="0" smtClean="0"/>
              <a:t>), </a:t>
            </a:r>
            <a:r>
              <a:rPr lang="ko-KR" altLang="ko-KR" sz="1600" spc="-100" dirty="0" smtClean="0"/>
              <a:t>논문연구</a:t>
            </a:r>
            <a:r>
              <a:rPr lang="en-US" altLang="ko-KR" sz="1600" spc="-100" dirty="0" smtClean="0"/>
              <a:t>(9</a:t>
            </a:r>
            <a:r>
              <a:rPr lang="ko-KR" altLang="ko-KR" sz="1600" spc="-100" dirty="0" smtClean="0"/>
              <a:t>학점</a:t>
            </a:r>
            <a:r>
              <a:rPr lang="en-US" altLang="ko-KR" sz="1600" spc="-100" dirty="0" smtClean="0"/>
              <a:t>), </a:t>
            </a:r>
            <a:r>
              <a:rPr lang="ko-KR" altLang="ko-KR" sz="1600" b="1" spc="-100" dirty="0" smtClean="0"/>
              <a:t>수료학점</a:t>
            </a:r>
            <a:r>
              <a:rPr lang="en-US" altLang="ko-KR" sz="1600" b="1" spc="-100" dirty="0" smtClean="0"/>
              <a:t>(36</a:t>
            </a:r>
            <a:r>
              <a:rPr lang="ko-KR" altLang="ko-KR" sz="1600" b="1" spc="-100" dirty="0" smtClean="0"/>
              <a:t>학점 이상</a:t>
            </a:r>
            <a:r>
              <a:rPr lang="en-US" altLang="ko-KR" sz="1600" b="1" spc="-100" dirty="0" smtClean="0"/>
              <a:t>)</a:t>
            </a:r>
            <a:endParaRPr lang="ko-KR" altLang="ko-KR" sz="1600" b="1" spc="-100" dirty="0" smtClean="0"/>
          </a:p>
          <a:p>
            <a:pPr marL="180000" algn="just" latinLnBrk="0">
              <a:lnSpc>
                <a:spcPct val="120000"/>
              </a:lnSpc>
              <a:buFontTx/>
              <a:buChar char="-"/>
            </a:pP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일반대학원의 경우 전공기본과목에서 기준학점을 초과 이수하였을 경우에는</a:t>
            </a: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학과</a:t>
            </a:r>
            <a:endParaRPr lang="en-US" altLang="ko-KR" sz="1600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en-US" altLang="ko-KR" sz="1600" spc="-100" dirty="0" smtClean="0"/>
              <a:t>  </a:t>
            </a:r>
            <a:r>
              <a:rPr lang="ko-KR" altLang="ko-KR" sz="1600" spc="-100" dirty="0" smtClean="0"/>
              <a:t>교수회의의 승인을 얻어 석사과정은</a:t>
            </a:r>
            <a:r>
              <a:rPr lang="en-US" altLang="ko-KR" sz="1600" spc="-100" dirty="0" smtClean="0"/>
              <a:t> 3</a:t>
            </a:r>
            <a:r>
              <a:rPr lang="ko-KR" altLang="ko-KR" sz="1600" spc="-100" dirty="0" smtClean="0"/>
              <a:t>학점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박사과정은</a:t>
            </a:r>
            <a:r>
              <a:rPr lang="en-US" altLang="ko-KR" sz="1600" spc="-100" dirty="0" smtClean="0"/>
              <a:t> 6</a:t>
            </a:r>
            <a:r>
              <a:rPr lang="ko-KR" altLang="ko-KR" sz="1600" spc="-100" dirty="0" smtClean="0"/>
              <a:t>학점 전공선택으로 인정할</a:t>
            </a:r>
            <a:r>
              <a:rPr lang="en-US" altLang="ko-KR" sz="1600" spc="-100" dirty="0" smtClean="0"/>
              <a:t> </a:t>
            </a:r>
            <a:r>
              <a:rPr lang="ko-KR" altLang="en-US" sz="1600" spc="-100" dirty="0" smtClean="0"/>
              <a:t>수 </a:t>
            </a:r>
            <a:r>
              <a:rPr lang="ko-KR" altLang="ko-KR" sz="1600" spc="-100" dirty="0" smtClean="0"/>
              <a:t>있다</a:t>
            </a:r>
            <a:r>
              <a:rPr lang="en-US" altLang="ko-KR" sz="1600" spc="-100" dirty="0" smtClean="0"/>
              <a:t>.</a:t>
            </a:r>
            <a:endParaRPr lang="ko-KR" altLang="en-US" sz="1600" spc="-100" dirty="0"/>
          </a:p>
        </p:txBody>
      </p:sp>
    </p:spTree>
    <p:extLst>
      <p:ext uri="{BB962C8B-B14F-4D97-AF65-F5344CB8AC3E}">
        <p14:creationId xmlns="" xmlns:p14="http://schemas.microsoft.com/office/powerpoint/2010/main" val="286610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0"/>
            <a:ext cx="9086953" cy="6972256"/>
            <a:chOff x="0" y="-92552"/>
            <a:chExt cx="9086953" cy="697225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5616" y="0"/>
              <a:ext cx="7179500" cy="6307054"/>
            </a:xfrm>
            <a:prstGeom prst="rect">
              <a:avLst/>
            </a:prstGeom>
          </p:spPr>
        </p:pic>
        <p:sp>
          <p:nvSpPr>
            <p:cNvPr id="9" name="직사각형 8"/>
            <p:cNvSpPr/>
            <p:nvPr/>
          </p:nvSpPr>
          <p:spPr>
            <a:xfrm>
              <a:off x="1228712" y="240104"/>
              <a:ext cx="6910850" cy="5923586"/>
            </a:xfrm>
            <a:prstGeom prst="rect">
              <a:avLst/>
            </a:prstGeom>
            <a:solidFill>
              <a:schemeClr val="bg1"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061" y="-26127"/>
              <a:ext cx="1706892" cy="708911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8" name="직사각형 7"/>
            <p:cNvSpPr/>
            <p:nvPr/>
          </p:nvSpPr>
          <p:spPr>
            <a:xfrm>
              <a:off x="0" y="-92552"/>
              <a:ext cx="288032" cy="6972256"/>
            </a:xfrm>
            <a:prstGeom prst="rect">
              <a:avLst/>
            </a:prstGeom>
            <a:solidFill>
              <a:srgbClr val="FF0000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351981" y="-9966"/>
            <a:ext cx="2339102" cy="5195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30000"/>
              </a:lnSpc>
              <a:defRPr/>
            </a:pPr>
            <a:r>
              <a:rPr lang="ko-KR" altLang="en-U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조선해양공학과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779912" y="6474822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4/4</a:t>
            </a:r>
            <a:endParaRPr lang="ko-KR" alt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626418" y="692696"/>
            <a:ext cx="8136904" cy="496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0"/>
            <a:r>
              <a:rPr lang="ko-KR" altLang="ko-KR" b="1" spc="-100" dirty="0" smtClean="0"/>
              <a:t>⑤ 수강신청 시 유의사항</a:t>
            </a:r>
            <a:endParaRPr lang="ko-KR" altLang="en-US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가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논문연구는 반드시 지도교수 분반으로 수강신청 가능함</a:t>
            </a:r>
            <a:r>
              <a:rPr lang="en-US" altLang="ko-KR" sz="1600" spc="-100" dirty="0" smtClean="0"/>
              <a:t>.</a:t>
            </a:r>
            <a:r>
              <a:rPr lang="ko-KR" altLang="ko-KR" sz="1600" spc="-100" dirty="0" smtClean="0"/>
              <a:t>단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지도교수가 부득이한 사정으로 동 과목을 담당할 수 없을 경우에는 관련</a:t>
            </a: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전공교수 분반으로 수강신청 가능함</a:t>
            </a:r>
            <a:r>
              <a:rPr lang="en-US" altLang="ko-KR" sz="1600" spc="-100" dirty="0" smtClean="0"/>
              <a:t>. </a:t>
            </a:r>
          </a:p>
          <a:p>
            <a:pPr marL="180000" algn="just" latinLnBrk="0">
              <a:lnSpc>
                <a:spcPct val="120000"/>
              </a:lnSpc>
            </a:pPr>
            <a:endParaRPr lang="en-US" altLang="ko-KR" sz="500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나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보충과목 대상자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전산상에 보충과목대상자 등록된 자</a:t>
            </a:r>
            <a:r>
              <a:rPr lang="en-US" altLang="ko-KR" sz="1600" spc="-100" dirty="0" smtClean="0"/>
              <a:t>)</a:t>
            </a:r>
            <a:r>
              <a:rPr lang="ko-KR" altLang="ko-KR" sz="1600" spc="-100" dirty="0" smtClean="0"/>
              <a:t>만</a:t>
            </a:r>
            <a:r>
              <a:rPr lang="en-US" altLang="ko-KR" sz="1600" spc="-100" dirty="0" smtClean="0"/>
              <a:t> Web </a:t>
            </a:r>
            <a:r>
              <a:rPr lang="ko-KR" altLang="ko-KR" sz="1600" spc="-100" dirty="0" smtClean="0"/>
              <a:t>수강신청 시</a:t>
            </a: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보충과목 수강신청이 가능함</a:t>
            </a:r>
            <a:r>
              <a:rPr lang="en-US" altLang="ko-KR" sz="1600" spc="-100" dirty="0" smtClean="0"/>
              <a:t>.</a:t>
            </a:r>
          </a:p>
          <a:p>
            <a:pPr marL="180000" algn="just" latinLnBrk="0">
              <a:lnSpc>
                <a:spcPct val="120000"/>
              </a:lnSpc>
            </a:pPr>
            <a:endParaRPr lang="en-US" altLang="ko-KR" sz="500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다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교과목번호와 분반번호를 정확히 입력하여야 하며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교과목명과 일치하여야 함</a:t>
            </a:r>
            <a:endParaRPr lang="en-US" altLang="ko-KR" sz="1600" spc="-100" dirty="0" smtClean="0"/>
          </a:p>
          <a:p>
            <a:pPr marL="180000" algn="just" latinLnBrk="0">
              <a:lnSpc>
                <a:spcPct val="120000"/>
              </a:lnSpc>
            </a:pPr>
            <a:endParaRPr lang="en-US" altLang="ko-KR" sz="500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라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수강신청은 반드시 본인이 직접 하여야 하고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수강신청 결과는 본인이 책임을 </a:t>
            </a:r>
            <a:r>
              <a:rPr lang="ko-KR" altLang="ko-KR" sz="1600" spc="-100" dirty="0" err="1" smtClean="0"/>
              <a:t>져야함</a:t>
            </a:r>
            <a:r>
              <a:rPr lang="en-US" altLang="ko-KR" sz="1600" spc="-100" dirty="0" smtClean="0"/>
              <a:t>.</a:t>
            </a:r>
          </a:p>
          <a:p>
            <a:pPr marL="180000" algn="just" latinLnBrk="0">
              <a:lnSpc>
                <a:spcPct val="120000"/>
              </a:lnSpc>
            </a:pPr>
            <a:endParaRPr lang="en-US" altLang="ko-KR" sz="500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b="1" spc="-100" dirty="0" smtClean="0"/>
              <a:t>마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수강신청 정정기간 경과 후에 착오사항이 발견되면 해당과목을 취소 또는 변경</a:t>
            </a:r>
            <a:r>
              <a:rPr lang="en-US" altLang="ko-KR" sz="1600" spc="-100" dirty="0" smtClean="0"/>
              <a:t> </a:t>
            </a:r>
            <a:r>
              <a:rPr lang="ko-KR" altLang="ko-KR" sz="1600" spc="-100" dirty="0" smtClean="0"/>
              <a:t>신청할 수 없음</a:t>
            </a:r>
            <a:r>
              <a:rPr lang="en-US" altLang="ko-KR" sz="1600" spc="-100" dirty="0" smtClean="0"/>
              <a:t>.</a:t>
            </a:r>
          </a:p>
          <a:p>
            <a:pPr marL="180000" algn="just" latinLnBrk="0">
              <a:lnSpc>
                <a:spcPct val="120000"/>
              </a:lnSpc>
            </a:pPr>
            <a:endParaRPr lang="en-US" altLang="ko-KR" sz="500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ko-KR" altLang="en-US" sz="1600" b="1" spc="-100" dirty="0" smtClean="0"/>
              <a:t>바</a:t>
            </a:r>
            <a:r>
              <a:rPr lang="en-US" altLang="ko-KR" sz="1600" spc="-100" dirty="0" smtClean="0"/>
              <a:t>. </a:t>
            </a:r>
            <a:r>
              <a:rPr lang="ko-KR" altLang="ko-KR" sz="1600" spc="-100" dirty="0" smtClean="0"/>
              <a:t>일반대학원의 경우 지도교수 및 학과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부</a:t>
            </a:r>
            <a:r>
              <a:rPr lang="en-US" altLang="ko-KR" sz="1600" spc="-100" dirty="0" smtClean="0"/>
              <a:t>)</a:t>
            </a:r>
            <a:r>
              <a:rPr lang="ko-KR" altLang="ko-KR" sz="1600" spc="-100" dirty="0" smtClean="0"/>
              <a:t>장이 사전에 허가하는 </a:t>
            </a:r>
            <a:r>
              <a:rPr lang="ko-KR" altLang="ko-KR" sz="1600" spc="-100" dirty="0" err="1" smtClean="0"/>
              <a:t>타전공</a:t>
            </a:r>
            <a:r>
              <a:rPr lang="ko-KR" altLang="ko-KR" sz="1600" spc="-100" dirty="0" smtClean="0"/>
              <a:t> 및 </a:t>
            </a:r>
            <a:r>
              <a:rPr lang="ko-KR" altLang="ko-KR" sz="1600" spc="-100" dirty="0" err="1" smtClean="0"/>
              <a:t>타학과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부</a:t>
            </a:r>
            <a:r>
              <a:rPr lang="en-US" altLang="ko-KR" sz="1600" spc="-100" dirty="0" smtClean="0"/>
              <a:t>)</a:t>
            </a:r>
            <a:r>
              <a:rPr lang="ko-KR" altLang="ko-KR" sz="1600" spc="-100" dirty="0" smtClean="0"/>
              <a:t>의 대학원 과정 교과목 이수 시 수료학점의</a:t>
            </a:r>
            <a:r>
              <a:rPr lang="en-US" altLang="ko-KR" sz="1600" spc="-100" dirty="0" smtClean="0"/>
              <a:t> 1/2</a:t>
            </a:r>
            <a:r>
              <a:rPr lang="ko-KR" altLang="ko-KR" sz="1600" spc="-100" dirty="0" smtClean="0"/>
              <a:t>범위 내에서 전공</a:t>
            </a:r>
            <a:r>
              <a:rPr lang="en-US" altLang="ko-KR" sz="1600" spc="-100" dirty="0" smtClean="0"/>
              <a:t> (</a:t>
            </a:r>
            <a:r>
              <a:rPr lang="ko-KR" altLang="ko-KR" sz="1600" spc="-100" dirty="0" smtClean="0"/>
              <a:t>전공기본 또는 전공선택</a:t>
            </a:r>
            <a:r>
              <a:rPr lang="en-US" altLang="ko-KR" sz="1600" spc="-100" dirty="0" smtClean="0"/>
              <a:t>)</a:t>
            </a:r>
            <a:r>
              <a:rPr lang="ko-KR" altLang="ko-KR" sz="1600" spc="-100" dirty="0" smtClean="0"/>
              <a:t>학점으로 인정 가능함</a:t>
            </a:r>
            <a:r>
              <a:rPr lang="en-US" altLang="ko-KR" sz="1600" spc="-100" dirty="0" smtClean="0"/>
              <a:t>. </a:t>
            </a:r>
          </a:p>
          <a:p>
            <a:pPr marL="180000" algn="just" latinLnBrk="0">
              <a:lnSpc>
                <a:spcPct val="120000"/>
              </a:lnSpc>
            </a:pPr>
            <a:r>
              <a:rPr lang="ko-KR" altLang="ko-KR" sz="1600" spc="-100" dirty="0" smtClean="0"/>
              <a:t>※ 반드시 수강신청 전에 소속 학과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부</a:t>
            </a:r>
            <a:r>
              <a:rPr lang="en-US" altLang="ko-KR" sz="1600" spc="-100" dirty="0" smtClean="0"/>
              <a:t>)</a:t>
            </a:r>
            <a:r>
              <a:rPr lang="ko-KR" altLang="ko-KR" sz="1600" spc="-100" dirty="0" smtClean="0"/>
              <a:t>에서 사전 허가를 받아야만 가능하며</a:t>
            </a:r>
            <a:r>
              <a:rPr lang="en-US" altLang="ko-KR" sz="1600" spc="-100" dirty="0" smtClean="0"/>
              <a:t>, </a:t>
            </a:r>
            <a:r>
              <a:rPr lang="ko-KR" altLang="ko-KR" sz="1600" spc="-100" dirty="0" smtClean="0"/>
              <a:t>성적 이수 </a:t>
            </a:r>
            <a:endParaRPr lang="en-US" altLang="ko-KR" sz="1600" spc="-100" dirty="0" smtClean="0"/>
          </a:p>
          <a:p>
            <a:pPr marL="180000" algn="just" latinLnBrk="0">
              <a:lnSpc>
                <a:spcPct val="120000"/>
              </a:lnSpc>
            </a:pPr>
            <a:r>
              <a:rPr lang="en-US" altLang="ko-KR" sz="1600" spc="-100" dirty="0" smtClean="0"/>
              <a:t>   </a:t>
            </a:r>
            <a:r>
              <a:rPr lang="ko-KR" altLang="ko-KR" sz="1600" spc="-100" dirty="0" smtClean="0"/>
              <a:t>후</a:t>
            </a:r>
            <a:r>
              <a:rPr lang="en-US" altLang="ko-KR" sz="1600" spc="-100" dirty="0" smtClean="0"/>
              <a:t>(</a:t>
            </a:r>
            <a:r>
              <a:rPr lang="ko-KR" altLang="ko-KR" sz="1600" spc="-100" dirty="0" smtClean="0"/>
              <a:t>사후 협의</a:t>
            </a:r>
            <a:r>
              <a:rPr lang="en-US" altLang="ko-KR" sz="1600" spc="-100" dirty="0" smtClean="0"/>
              <a:t>) </a:t>
            </a:r>
            <a:r>
              <a:rPr lang="ko-KR" altLang="ko-KR" sz="1600" spc="-100" dirty="0" smtClean="0"/>
              <a:t>인정은 불가능하므로 수강신청 전 꼭 확인</a:t>
            </a:r>
          </a:p>
          <a:p>
            <a:pPr marL="180000" algn="just" latinLnBrk="0">
              <a:lnSpc>
                <a:spcPct val="120000"/>
              </a:lnSpc>
            </a:pPr>
            <a:endParaRPr lang="ko-KR" altLang="en-US" sz="1600" spc="-100" dirty="0"/>
          </a:p>
        </p:txBody>
      </p:sp>
    </p:spTree>
    <p:extLst>
      <p:ext uri="{BB962C8B-B14F-4D97-AF65-F5344CB8AC3E}">
        <p14:creationId xmlns="" xmlns:p14="http://schemas.microsoft.com/office/powerpoint/2010/main" val="286610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724</Words>
  <Application>Microsoft Office PowerPoint</Application>
  <PresentationFormat>화면 슬라이드 쇼(4:3)</PresentationFormat>
  <Paragraphs>88</Paragraphs>
  <Slides>5</Slides>
  <Notes>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슬라이드 1</vt:lpstr>
      <vt:lpstr>슬라이드 2</vt:lpstr>
      <vt:lpstr>슬라이드 3</vt:lpstr>
      <vt:lpstr>슬라이드 4</vt:lpstr>
      <vt:lpstr>슬라이드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</cp:revision>
  <dcterms:created xsi:type="dcterms:W3CDTF">2013-06-13T04:04:29Z</dcterms:created>
  <dcterms:modified xsi:type="dcterms:W3CDTF">2013-06-13T05:10:06Z</dcterms:modified>
</cp:coreProperties>
</file>